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sldIdLst>
    <p:sldId id="321" r:id="rId7"/>
    <p:sldId id="329" r:id="rId8"/>
    <p:sldId id="283" r:id="rId9"/>
    <p:sldId id="641" r:id="rId10"/>
    <p:sldId id="651" r:id="rId11"/>
    <p:sldId id="652" r:id="rId12"/>
    <p:sldId id="330" r:id="rId13"/>
    <p:sldId id="275" r:id="rId14"/>
    <p:sldId id="650" r:id="rId15"/>
    <p:sldId id="640" r:id="rId16"/>
    <p:sldId id="653" r:id="rId17"/>
    <p:sldId id="285" r:id="rId18"/>
    <p:sldId id="654" r:id="rId19"/>
    <p:sldId id="543" r:id="rId20"/>
    <p:sldId id="643" r:id="rId21"/>
    <p:sldId id="642" r:id="rId22"/>
    <p:sldId id="644" r:id="rId23"/>
    <p:sldId id="54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D"/>
    <a:srgbClr val="820082"/>
    <a:srgbClr val="5A5A5A"/>
    <a:srgbClr val="A50050"/>
    <a:srgbClr val="005AAD"/>
    <a:srgbClr val="C3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703" autoAdjust="0"/>
  </p:normalViewPr>
  <p:slideViewPr>
    <p:cSldViewPr snapToGrid="0">
      <p:cViewPr varScale="1">
        <p:scale>
          <a:sx n="103" d="100"/>
          <a:sy n="103" d="100"/>
        </p:scale>
        <p:origin x="258" y="108"/>
      </p:cViewPr>
      <p:guideLst/>
    </p:cSldViewPr>
  </p:slideViewPr>
  <p:outlineViewPr>
    <p:cViewPr>
      <p:scale>
        <a:sx n="33" d="100"/>
        <a:sy n="33" d="100"/>
      </p:scale>
      <p:origin x="0" y="-25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CE1606B-334D-469B-B208-F2A261978524}"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231797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E1606B-334D-469B-B208-F2A261978524}"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353468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E1606B-334D-469B-B208-F2A261978524}"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816407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2P">
    <p:spTree>
      <p:nvGrpSpPr>
        <p:cNvPr id="1" name=""/>
        <p:cNvGrpSpPr/>
        <p:nvPr/>
      </p:nvGrpSpPr>
      <p:grpSpPr>
        <a:xfrm>
          <a:off x="0" y="0"/>
          <a:ext cx="0" cy="0"/>
          <a:chOff x="0" y="0"/>
          <a:chExt cx="0" cy="0"/>
        </a:xfrm>
      </p:grpSpPr>
      <p:pic>
        <p:nvPicPr>
          <p:cNvPr id="2" name="Picture 1" descr="acas8.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1782" y="0"/>
            <a:ext cx="7302218" cy="6858000"/>
          </a:xfrm>
          <a:prstGeom prst="rect">
            <a:avLst/>
          </a:prstGeom>
        </p:spPr>
      </p:pic>
      <p:grpSp>
        <p:nvGrpSpPr>
          <p:cNvPr id="16" name="Group 15"/>
          <p:cNvGrpSpPr/>
          <p:nvPr userDrawn="1"/>
        </p:nvGrpSpPr>
        <p:grpSpPr>
          <a:xfrm>
            <a:off x="0" y="0"/>
            <a:ext cx="9155682" cy="6858008"/>
            <a:chOff x="0" y="0"/>
            <a:chExt cx="9155682" cy="6858008"/>
          </a:xfrm>
          <a:solidFill>
            <a:srgbClr val="00838D"/>
          </a:solidFill>
        </p:grpSpPr>
        <p:sp>
          <p:nvSpPr>
            <p:cNvPr id="6" name="Rectangle 4"/>
            <p:cNvSpPr/>
            <p:nvPr userDrawn="1"/>
          </p:nvSpPr>
          <p:spPr>
            <a:xfrm>
              <a:off x="0" y="0"/>
              <a:ext cx="9144000" cy="6858001"/>
            </a:xfrm>
            <a:custGeom>
              <a:avLst/>
              <a:gdLst/>
              <a:ahLst/>
              <a:cxnLst/>
              <a:rect l="l" t="t" r="r" b="b"/>
              <a:pathLst>
                <a:path w="9144000" h="6858001">
                  <a:moveTo>
                    <a:pt x="2311200" y="6858000"/>
                  </a:moveTo>
                  <a:lnTo>
                    <a:pt x="6925935" y="6858000"/>
                  </a:lnTo>
                  <a:lnTo>
                    <a:pt x="9144000" y="6858000"/>
                  </a:lnTo>
                  <a:lnTo>
                    <a:pt x="9144000" y="6858001"/>
                  </a:lnTo>
                  <a:lnTo>
                    <a:pt x="2311200" y="6858001"/>
                  </a:lnTo>
                  <a:close/>
                  <a:moveTo>
                    <a:pt x="0" y="0"/>
                  </a:moveTo>
                  <a:lnTo>
                    <a:pt x="9144000" y="0"/>
                  </a:lnTo>
                  <a:lnTo>
                    <a:pt x="8669447" y="72423"/>
                  </a:lnTo>
                  <a:cubicBezTo>
                    <a:pt x="5541530" y="712489"/>
                    <a:pt x="3022532" y="3024169"/>
                    <a:pt x="2086587" y="6033321"/>
                  </a:cubicBezTo>
                  <a:lnTo>
                    <a:pt x="1874542" y="6858000"/>
                  </a:lnTo>
                  <a:lnTo>
                    <a:pt x="0" y="6858000"/>
                  </a:lnTo>
                  <a:close/>
                </a:path>
              </a:pathLst>
            </a:cu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9"/>
            <p:cNvSpPr>
              <a:spLocks noChangeAspect="1"/>
            </p:cNvSpPr>
            <p:nvPr userDrawn="1"/>
          </p:nvSpPr>
          <p:spPr>
            <a:xfrm>
              <a:off x="6925936" y="4920598"/>
              <a:ext cx="2229746" cy="1937410"/>
            </a:xfrm>
            <a:custGeom>
              <a:avLst/>
              <a:gdLst>
                <a:gd name="connsiteX0" fmla="*/ 1797814 w 1797814"/>
                <a:gd name="connsiteY0" fmla="*/ 0 h 1696056"/>
                <a:gd name="connsiteX1" fmla="*/ 1797814 w 1797814"/>
                <a:gd name="connsiteY1" fmla="*/ 1216916 h 1696056"/>
                <a:gd name="connsiteX2" fmla="*/ 1737536 w 1797814"/>
                <a:gd name="connsiteY2" fmla="*/ 1238978 h 1696056"/>
                <a:gd name="connsiteX3" fmla="*/ 1261198 w 1797814"/>
                <a:gd name="connsiteY3" fmla="*/ 1671280 h 1696056"/>
                <a:gd name="connsiteX4" fmla="*/ 1249263 w 1797814"/>
                <a:gd name="connsiteY4" fmla="*/ 1696056 h 1696056"/>
                <a:gd name="connsiteX5" fmla="*/ 0 w 1797814"/>
                <a:gd name="connsiteY5" fmla="*/ 1696056 h 1696056"/>
                <a:gd name="connsiteX6" fmla="*/ 52441 w 1797814"/>
                <a:gd name="connsiteY6" fmla="*/ 1492104 h 1696056"/>
                <a:gd name="connsiteX7" fmla="*/ 1515297 w 1797814"/>
                <a:gd name="connsiteY7" fmla="*/ 323885 h 1696056"/>
                <a:gd name="connsiteX8" fmla="*/ 1797814 w 1797814"/>
                <a:gd name="connsiteY8" fmla="*/ 0 h 1696056"/>
                <a:gd name="connsiteX0" fmla="*/ 1797814 w 1797814"/>
                <a:gd name="connsiteY0" fmla="*/ 0 h 1696056"/>
                <a:gd name="connsiteX1" fmla="*/ 1797814 w 1797814"/>
                <a:gd name="connsiteY1" fmla="*/ 1216916 h 1696056"/>
                <a:gd name="connsiteX2" fmla="*/ 1737536 w 1797814"/>
                <a:gd name="connsiteY2" fmla="*/ 1238978 h 1696056"/>
                <a:gd name="connsiteX3" fmla="*/ 1261198 w 1797814"/>
                <a:gd name="connsiteY3" fmla="*/ 1671280 h 1696056"/>
                <a:gd name="connsiteX4" fmla="*/ 1249263 w 1797814"/>
                <a:gd name="connsiteY4" fmla="*/ 1696056 h 1696056"/>
                <a:gd name="connsiteX5" fmla="*/ 0 w 1797814"/>
                <a:gd name="connsiteY5" fmla="*/ 1696056 h 1696056"/>
                <a:gd name="connsiteX6" fmla="*/ 52441 w 1797814"/>
                <a:gd name="connsiteY6" fmla="*/ 1492104 h 1696056"/>
                <a:gd name="connsiteX7" fmla="*/ 1797814 w 1797814"/>
                <a:gd name="connsiteY7" fmla="*/ 0 h 1696056"/>
                <a:gd name="connsiteX0" fmla="*/ 52441 w 1797814"/>
                <a:gd name="connsiteY0" fmla="*/ 275188 h 479140"/>
                <a:gd name="connsiteX1" fmla="*/ 1797814 w 1797814"/>
                <a:gd name="connsiteY1" fmla="*/ 0 h 479140"/>
                <a:gd name="connsiteX2" fmla="*/ 1737536 w 1797814"/>
                <a:gd name="connsiteY2" fmla="*/ 22062 h 479140"/>
                <a:gd name="connsiteX3" fmla="*/ 1261198 w 1797814"/>
                <a:gd name="connsiteY3" fmla="*/ 454364 h 479140"/>
                <a:gd name="connsiteX4" fmla="*/ 1249263 w 1797814"/>
                <a:gd name="connsiteY4" fmla="*/ 479140 h 479140"/>
                <a:gd name="connsiteX5" fmla="*/ 0 w 1797814"/>
                <a:gd name="connsiteY5" fmla="*/ 479140 h 479140"/>
                <a:gd name="connsiteX6" fmla="*/ 52441 w 1797814"/>
                <a:gd name="connsiteY6" fmla="*/ 275188 h 479140"/>
                <a:gd name="connsiteX0" fmla="*/ 0 w 1797814"/>
                <a:gd name="connsiteY0" fmla="*/ 479140 h 479140"/>
                <a:gd name="connsiteX1" fmla="*/ 1797814 w 1797814"/>
                <a:gd name="connsiteY1" fmla="*/ 0 h 479140"/>
                <a:gd name="connsiteX2" fmla="*/ 1737536 w 1797814"/>
                <a:gd name="connsiteY2" fmla="*/ 22062 h 479140"/>
                <a:gd name="connsiteX3" fmla="*/ 1261198 w 1797814"/>
                <a:gd name="connsiteY3" fmla="*/ 454364 h 479140"/>
                <a:gd name="connsiteX4" fmla="*/ 1249263 w 1797814"/>
                <a:gd name="connsiteY4" fmla="*/ 479140 h 479140"/>
                <a:gd name="connsiteX5" fmla="*/ 0 w 1797814"/>
                <a:gd name="connsiteY5" fmla="*/ 479140 h 479140"/>
                <a:gd name="connsiteX0" fmla="*/ 551199 w 551199"/>
                <a:gd name="connsiteY0" fmla="*/ 479140 h 479140"/>
                <a:gd name="connsiteX1" fmla="*/ 548551 w 551199"/>
                <a:gd name="connsiteY1" fmla="*/ 0 h 479140"/>
                <a:gd name="connsiteX2" fmla="*/ 488273 w 551199"/>
                <a:gd name="connsiteY2" fmla="*/ 22062 h 479140"/>
                <a:gd name="connsiteX3" fmla="*/ 11935 w 551199"/>
                <a:gd name="connsiteY3" fmla="*/ 454364 h 479140"/>
                <a:gd name="connsiteX4" fmla="*/ 0 w 551199"/>
                <a:gd name="connsiteY4" fmla="*/ 479140 h 479140"/>
                <a:gd name="connsiteX5" fmla="*/ 551199 w 551199"/>
                <a:gd name="connsiteY5" fmla="*/ 479140 h 479140"/>
                <a:gd name="connsiteX0" fmla="*/ 551199 w 551201"/>
                <a:gd name="connsiteY0" fmla="*/ 479140 h 479140"/>
                <a:gd name="connsiteX1" fmla="*/ 548551 w 551201"/>
                <a:gd name="connsiteY1" fmla="*/ 0 h 479140"/>
                <a:gd name="connsiteX2" fmla="*/ 488273 w 551201"/>
                <a:gd name="connsiteY2" fmla="*/ 22062 h 479140"/>
                <a:gd name="connsiteX3" fmla="*/ 11935 w 551201"/>
                <a:gd name="connsiteY3" fmla="*/ 454364 h 479140"/>
                <a:gd name="connsiteX4" fmla="*/ 0 w 551201"/>
                <a:gd name="connsiteY4" fmla="*/ 479140 h 479140"/>
                <a:gd name="connsiteX5" fmla="*/ 551199 w 551201"/>
                <a:gd name="connsiteY5" fmla="*/ 479140 h 479140"/>
                <a:gd name="connsiteX0" fmla="*/ 551199 w 551440"/>
                <a:gd name="connsiteY0" fmla="*/ 479140 h 479142"/>
                <a:gd name="connsiteX1" fmla="*/ 548551 w 551440"/>
                <a:gd name="connsiteY1" fmla="*/ 0 h 479142"/>
                <a:gd name="connsiteX2" fmla="*/ 488273 w 551440"/>
                <a:gd name="connsiteY2" fmla="*/ 22062 h 479142"/>
                <a:gd name="connsiteX3" fmla="*/ 11935 w 551440"/>
                <a:gd name="connsiteY3" fmla="*/ 454364 h 479142"/>
                <a:gd name="connsiteX4" fmla="*/ 0 w 551440"/>
                <a:gd name="connsiteY4" fmla="*/ 479140 h 479142"/>
                <a:gd name="connsiteX5" fmla="*/ 551199 w 551440"/>
                <a:gd name="connsiteY5" fmla="*/ 479140 h 47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440" h="479142">
                  <a:moveTo>
                    <a:pt x="551199" y="479140"/>
                  </a:moveTo>
                  <a:cubicBezTo>
                    <a:pt x="552280" y="480106"/>
                    <a:pt x="549434" y="159713"/>
                    <a:pt x="548551" y="0"/>
                  </a:cubicBezTo>
                  <a:lnTo>
                    <a:pt x="488273" y="22062"/>
                  </a:lnTo>
                  <a:cubicBezTo>
                    <a:pt x="284769" y="108137"/>
                    <a:pt x="116679" y="261548"/>
                    <a:pt x="11935" y="454364"/>
                  </a:cubicBezTo>
                  <a:lnTo>
                    <a:pt x="0" y="479140"/>
                  </a:lnTo>
                  <a:lnTo>
                    <a:pt x="551199" y="479140"/>
                  </a:lnTo>
                  <a:close/>
                </a:path>
              </a:pathLst>
            </a:cu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Title 1"/>
          <p:cNvSpPr>
            <a:spLocks noGrp="1"/>
          </p:cNvSpPr>
          <p:nvPr>
            <p:ph type="title"/>
          </p:nvPr>
        </p:nvSpPr>
        <p:spPr>
          <a:xfrm>
            <a:off x="360000" y="286022"/>
            <a:ext cx="6963054" cy="1583836"/>
          </a:xfrm>
          <a:prstGeom prst="rect">
            <a:avLst/>
          </a:prstGeom>
        </p:spPr>
        <p:txBody>
          <a:bodyPr lIns="0" tIns="0" rIns="0" bIns="0" anchor="t">
            <a:noAutofit/>
          </a:bodyPr>
          <a:lstStyle>
            <a:lvl1pPr marL="0" indent="1224000" algn="l">
              <a:lnSpc>
                <a:spcPct val="80000"/>
              </a:lnSpc>
              <a:defRPr sz="3600" b="0" spc="-100">
                <a:solidFill>
                  <a:schemeClr val="bg1"/>
                </a:solidFill>
                <a:latin typeface="Century Gothic"/>
                <a:cs typeface="Century Gothic"/>
              </a:defRPr>
            </a:lvl1pPr>
          </a:lstStyle>
          <a:p>
            <a:r>
              <a:rPr lang="en-GB"/>
              <a:t>Click to edit Master title style</a:t>
            </a:r>
            <a:endParaRPr lang="en-US"/>
          </a:p>
        </p:txBody>
      </p:sp>
      <p:pic>
        <p:nvPicPr>
          <p:cNvPr id="9" name="Picture 8" descr="acas_logo_primary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383674"/>
            <a:ext cx="1102843" cy="278137"/>
          </a:xfrm>
          <a:prstGeom prst="rect">
            <a:avLst/>
          </a:prstGeom>
        </p:spPr>
      </p:pic>
      <p:sp>
        <p:nvSpPr>
          <p:cNvPr id="11" name="Subtitle 2"/>
          <p:cNvSpPr>
            <a:spLocks noGrp="1"/>
          </p:cNvSpPr>
          <p:nvPr>
            <p:ph type="subTitle" idx="1"/>
          </p:nvPr>
        </p:nvSpPr>
        <p:spPr>
          <a:xfrm>
            <a:off x="360000" y="2260338"/>
            <a:ext cx="3618764" cy="1422967"/>
          </a:xfrm>
          <a:prstGeom prst="rect">
            <a:avLst/>
          </a:prstGeom>
        </p:spPr>
        <p:txBody>
          <a:bodyPr lIns="0" tIns="0" rIns="0" bIns="0">
            <a:noAutofit/>
          </a:bodyPr>
          <a:lstStyle>
            <a:lvl1pPr marL="0" indent="0" algn="l">
              <a:lnSpc>
                <a:spcPct val="90000"/>
              </a:lnSpc>
              <a:spcBef>
                <a:spcPts val="0"/>
              </a:spcBef>
              <a:buNone/>
              <a:defRPr sz="3000" b="1">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25161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L">
    <p:spTree>
      <p:nvGrpSpPr>
        <p:cNvPr id="1" name=""/>
        <p:cNvGrpSpPr/>
        <p:nvPr/>
      </p:nvGrpSpPr>
      <p:grpSpPr>
        <a:xfrm>
          <a:off x="0" y="0"/>
          <a:ext cx="0" cy="0"/>
          <a:chOff x="0" y="0"/>
          <a:chExt cx="0" cy="0"/>
        </a:xfrm>
      </p:grpSpPr>
      <p:pic>
        <p:nvPicPr>
          <p:cNvPr id="3" name="Picture 2" descr="acas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1782" y="0"/>
            <a:ext cx="7302218" cy="6858000"/>
          </a:xfrm>
          <a:prstGeom prst="rect">
            <a:avLst/>
          </a:prstGeom>
        </p:spPr>
      </p:pic>
      <p:sp>
        <p:nvSpPr>
          <p:cNvPr id="10" name="Rectangle 4"/>
          <p:cNvSpPr/>
          <p:nvPr userDrawn="1"/>
        </p:nvSpPr>
        <p:spPr>
          <a:xfrm>
            <a:off x="0" y="1"/>
            <a:ext cx="9144000" cy="6858001"/>
          </a:xfrm>
          <a:custGeom>
            <a:avLst/>
            <a:gdLst/>
            <a:ahLst/>
            <a:cxnLst/>
            <a:rect l="l" t="t" r="r" b="b"/>
            <a:pathLst>
              <a:path w="9144000" h="6858001">
                <a:moveTo>
                  <a:pt x="2311200" y="6858000"/>
                </a:moveTo>
                <a:lnTo>
                  <a:pt x="9144000" y="6858000"/>
                </a:lnTo>
                <a:lnTo>
                  <a:pt x="9144000" y="6858001"/>
                </a:lnTo>
                <a:lnTo>
                  <a:pt x="2311200" y="6858001"/>
                </a:lnTo>
                <a:close/>
                <a:moveTo>
                  <a:pt x="0" y="0"/>
                </a:moveTo>
                <a:lnTo>
                  <a:pt x="9144000" y="0"/>
                </a:lnTo>
                <a:lnTo>
                  <a:pt x="8846502" y="76509"/>
                </a:lnTo>
                <a:cubicBezTo>
                  <a:pt x="5775327" y="1031887"/>
                  <a:pt x="3351288" y="3456295"/>
                  <a:pt x="2396056" y="6527933"/>
                </a:cubicBezTo>
                <a:lnTo>
                  <a:pt x="2311200" y="6858000"/>
                </a:lnTo>
                <a:lnTo>
                  <a:pt x="0" y="6858000"/>
                </a:lnTo>
                <a:close/>
              </a:path>
            </a:pathLst>
          </a:custGeom>
          <a:solidFill>
            <a:srgbClr val="00838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p:nvPr>
        </p:nvSpPr>
        <p:spPr>
          <a:xfrm>
            <a:off x="360000" y="286022"/>
            <a:ext cx="6963054" cy="1583836"/>
          </a:xfrm>
          <a:prstGeom prst="rect">
            <a:avLst/>
          </a:prstGeom>
        </p:spPr>
        <p:txBody>
          <a:bodyPr lIns="0" tIns="0" rIns="0" bIns="0" anchor="t">
            <a:noAutofit/>
          </a:bodyPr>
          <a:lstStyle>
            <a:lvl1pPr marL="0" indent="1224000" algn="l">
              <a:lnSpc>
                <a:spcPct val="80000"/>
              </a:lnSpc>
              <a:defRPr sz="3600" b="0" spc="-100">
                <a:solidFill>
                  <a:schemeClr val="bg1"/>
                </a:solidFill>
                <a:latin typeface="Century Gothic"/>
                <a:cs typeface="Century Gothic"/>
              </a:defRPr>
            </a:lvl1pPr>
          </a:lstStyle>
          <a:p>
            <a:r>
              <a:rPr lang="en-GB"/>
              <a:t>Click to edit Master title style</a:t>
            </a:r>
            <a:endParaRPr lang="en-US"/>
          </a:p>
        </p:txBody>
      </p:sp>
      <p:pic>
        <p:nvPicPr>
          <p:cNvPr id="9" name="Picture 8" descr="acas_logo_primary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383674"/>
            <a:ext cx="1102843" cy="278137"/>
          </a:xfrm>
          <a:prstGeom prst="rect">
            <a:avLst/>
          </a:prstGeom>
        </p:spPr>
      </p:pic>
      <p:sp>
        <p:nvSpPr>
          <p:cNvPr id="11" name="Subtitle 2"/>
          <p:cNvSpPr>
            <a:spLocks noGrp="1"/>
          </p:cNvSpPr>
          <p:nvPr>
            <p:ph type="subTitle" idx="1"/>
          </p:nvPr>
        </p:nvSpPr>
        <p:spPr>
          <a:xfrm>
            <a:off x="360000" y="2260338"/>
            <a:ext cx="3618764" cy="1422967"/>
          </a:xfrm>
          <a:prstGeom prst="rect">
            <a:avLst/>
          </a:prstGeom>
        </p:spPr>
        <p:txBody>
          <a:bodyPr lIns="0" tIns="0" rIns="0" bIns="0">
            <a:noAutofit/>
          </a:bodyPr>
          <a:lstStyle>
            <a:lvl1pPr marL="0" indent="0" algn="l">
              <a:lnSpc>
                <a:spcPct val="90000"/>
              </a:lnSpc>
              <a:spcBef>
                <a:spcPts val="0"/>
              </a:spcBef>
              <a:buNone/>
              <a:defRPr sz="3000" b="1">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939247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2A">
    <p:bg>
      <p:bgPr>
        <a:solidFill>
          <a:srgbClr val="00838D"/>
        </a:solidFill>
        <a:effectLst/>
      </p:bgPr>
    </p:bg>
    <p:spTree>
      <p:nvGrpSpPr>
        <p:cNvPr id="1" name=""/>
        <p:cNvGrpSpPr/>
        <p:nvPr/>
      </p:nvGrpSpPr>
      <p:grpSpPr>
        <a:xfrm>
          <a:off x="0" y="0"/>
          <a:ext cx="0" cy="0"/>
          <a:chOff x="0" y="0"/>
          <a:chExt cx="0" cy="0"/>
        </a:xfrm>
      </p:grpSpPr>
      <p:pic>
        <p:nvPicPr>
          <p:cNvPr id="10" name="Picture 9" descr="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3464" y="0"/>
            <a:ext cx="7302218" cy="6858000"/>
          </a:xfrm>
          <a:prstGeom prst="rect">
            <a:avLst/>
          </a:prstGeom>
        </p:spPr>
      </p:pic>
      <p:sp>
        <p:nvSpPr>
          <p:cNvPr id="6" name="Rectangle 4"/>
          <p:cNvSpPr/>
          <p:nvPr userDrawn="1"/>
        </p:nvSpPr>
        <p:spPr>
          <a:xfrm>
            <a:off x="0" y="0"/>
            <a:ext cx="9144000" cy="6858001"/>
          </a:xfrm>
          <a:custGeom>
            <a:avLst/>
            <a:gdLst/>
            <a:ahLst/>
            <a:cxnLst/>
            <a:rect l="l" t="t" r="r" b="b"/>
            <a:pathLst>
              <a:path w="9144000" h="6858001">
                <a:moveTo>
                  <a:pt x="2311200" y="6858000"/>
                </a:moveTo>
                <a:lnTo>
                  <a:pt x="9144000" y="6858000"/>
                </a:lnTo>
                <a:lnTo>
                  <a:pt x="9144000" y="6858001"/>
                </a:lnTo>
                <a:lnTo>
                  <a:pt x="2311200" y="6858001"/>
                </a:lnTo>
                <a:close/>
                <a:moveTo>
                  <a:pt x="0" y="0"/>
                </a:moveTo>
                <a:lnTo>
                  <a:pt x="9144000" y="0"/>
                </a:lnTo>
                <a:lnTo>
                  <a:pt x="8846502" y="76509"/>
                </a:lnTo>
                <a:cubicBezTo>
                  <a:pt x="5775327" y="1031887"/>
                  <a:pt x="3351288" y="3456295"/>
                  <a:pt x="2396056" y="6527933"/>
                </a:cubicBezTo>
                <a:lnTo>
                  <a:pt x="2311200" y="6858000"/>
                </a:lnTo>
                <a:lnTo>
                  <a:pt x="0" y="6858000"/>
                </a:lnTo>
                <a:close/>
              </a:path>
            </a:pathLst>
          </a:custGeom>
          <a:solidFill>
            <a:srgbClr val="00838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p:nvPr>
        </p:nvSpPr>
        <p:spPr>
          <a:xfrm>
            <a:off x="360000" y="286022"/>
            <a:ext cx="6963054" cy="1583836"/>
          </a:xfrm>
          <a:prstGeom prst="rect">
            <a:avLst/>
          </a:prstGeom>
        </p:spPr>
        <p:txBody>
          <a:bodyPr lIns="0" tIns="0" rIns="0" bIns="0" anchor="t">
            <a:noAutofit/>
          </a:bodyPr>
          <a:lstStyle>
            <a:lvl1pPr marL="0" indent="1224000" algn="l">
              <a:lnSpc>
                <a:spcPct val="80000"/>
              </a:lnSpc>
              <a:defRPr sz="3600" b="0" spc="-100">
                <a:solidFill>
                  <a:schemeClr val="bg1"/>
                </a:solidFill>
                <a:latin typeface="Century Gothic"/>
                <a:cs typeface="Century Gothic"/>
              </a:defRPr>
            </a:lvl1pPr>
          </a:lstStyle>
          <a:p>
            <a:r>
              <a:rPr lang="en-GB"/>
              <a:t>Click to edit Master title style</a:t>
            </a:r>
            <a:endParaRPr lang="en-US"/>
          </a:p>
        </p:txBody>
      </p:sp>
      <p:pic>
        <p:nvPicPr>
          <p:cNvPr id="9" name="Picture 8" descr="acas_logo_primary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383674"/>
            <a:ext cx="1102843" cy="278137"/>
          </a:xfrm>
          <a:prstGeom prst="rect">
            <a:avLst/>
          </a:prstGeom>
        </p:spPr>
      </p:pic>
      <p:sp>
        <p:nvSpPr>
          <p:cNvPr id="11" name="Subtitle 2"/>
          <p:cNvSpPr>
            <a:spLocks noGrp="1"/>
          </p:cNvSpPr>
          <p:nvPr>
            <p:ph type="subTitle" idx="1"/>
          </p:nvPr>
        </p:nvSpPr>
        <p:spPr>
          <a:xfrm>
            <a:off x="360000" y="2260338"/>
            <a:ext cx="4473803" cy="1422967"/>
          </a:xfrm>
          <a:prstGeom prst="rect">
            <a:avLst/>
          </a:prstGeom>
        </p:spPr>
        <p:txBody>
          <a:bodyPr lIns="0" tIns="0" rIns="0" bIns="0">
            <a:noAutofit/>
          </a:bodyPr>
          <a:lstStyle>
            <a:lvl1pPr marL="0" indent="0" algn="l">
              <a:lnSpc>
                <a:spcPct val="90000"/>
              </a:lnSpc>
              <a:spcBef>
                <a:spcPts val="0"/>
              </a:spcBef>
              <a:buNone/>
              <a:defRPr sz="3000" b="1">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507125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2D">
    <p:bg>
      <p:bgPr>
        <a:solidFill>
          <a:srgbClr val="00838D"/>
        </a:solidFill>
        <a:effectLst/>
      </p:bgPr>
    </p:bg>
    <p:spTree>
      <p:nvGrpSpPr>
        <p:cNvPr id="1" name=""/>
        <p:cNvGrpSpPr/>
        <p:nvPr/>
      </p:nvGrpSpPr>
      <p:grpSpPr>
        <a:xfrm>
          <a:off x="0" y="0"/>
          <a:ext cx="0" cy="0"/>
          <a:chOff x="0" y="0"/>
          <a:chExt cx="0" cy="0"/>
        </a:xfrm>
      </p:grpSpPr>
      <p:pic>
        <p:nvPicPr>
          <p:cNvPr id="2" name="Picture 1" descr="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1782" y="0"/>
            <a:ext cx="7302218" cy="6858000"/>
          </a:xfrm>
          <a:prstGeom prst="rect">
            <a:avLst/>
          </a:prstGeom>
        </p:spPr>
      </p:pic>
      <p:grpSp>
        <p:nvGrpSpPr>
          <p:cNvPr id="16" name="Group 15"/>
          <p:cNvGrpSpPr/>
          <p:nvPr userDrawn="1"/>
        </p:nvGrpSpPr>
        <p:grpSpPr>
          <a:xfrm>
            <a:off x="0" y="0"/>
            <a:ext cx="9155682" cy="6858008"/>
            <a:chOff x="0" y="0"/>
            <a:chExt cx="9155682" cy="6858008"/>
          </a:xfrm>
          <a:solidFill>
            <a:srgbClr val="00838D"/>
          </a:solidFill>
        </p:grpSpPr>
        <p:sp>
          <p:nvSpPr>
            <p:cNvPr id="6" name="Rectangle 4"/>
            <p:cNvSpPr/>
            <p:nvPr userDrawn="1"/>
          </p:nvSpPr>
          <p:spPr>
            <a:xfrm>
              <a:off x="0" y="0"/>
              <a:ext cx="9144000" cy="6858001"/>
            </a:xfrm>
            <a:custGeom>
              <a:avLst/>
              <a:gdLst/>
              <a:ahLst/>
              <a:cxnLst/>
              <a:rect l="l" t="t" r="r" b="b"/>
              <a:pathLst>
                <a:path w="9144000" h="6858001">
                  <a:moveTo>
                    <a:pt x="2311200" y="6858000"/>
                  </a:moveTo>
                  <a:lnTo>
                    <a:pt x="6925935" y="6858000"/>
                  </a:lnTo>
                  <a:lnTo>
                    <a:pt x="9144000" y="6858000"/>
                  </a:lnTo>
                  <a:lnTo>
                    <a:pt x="9144000" y="6858001"/>
                  </a:lnTo>
                  <a:lnTo>
                    <a:pt x="2311200" y="6858001"/>
                  </a:lnTo>
                  <a:close/>
                  <a:moveTo>
                    <a:pt x="0" y="0"/>
                  </a:moveTo>
                  <a:lnTo>
                    <a:pt x="9144000" y="0"/>
                  </a:lnTo>
                  <a:lnTo>
                    <a:pt x="8669447" y="72423"/>
                  </a:lnTo>
                  <a:cubicBezTo>
                    <a:pt x="5541530" y="712489"/>
                    <a:pt x="3022532" y="3024169"/>
                    <a:pt x="2086587" y="6033321"/>
                  </a:cubicBezTo>
                  <a:lnTo>
                    <a:pt x="1874542" y="6858000"/>
                  </a:lnTo>
                  <a:lnTo>
                    <a:pt x="0" y="6858000"/>
                  </a:lnTo>
                  <a:close/>
                </a:path>
              </a:pathLst>
            </a:cu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9"/>
            <p:cNvSpPr>
              <a:spLocks noChangeAspect="1"/>
            </p:cNvSpPr>
            <p:nvPr userDrawn="1"/>
          </p:nvSpPr>
          <p:spPr>
            <a:xfrm>
              <a:off x="6925936" y="4920598"/>
              <a:ext cx="2229746" cy="1937410"/>
            </a:xfrm>
            <a:custGeom>
              <a:avLst/>
              <a:gdLst>
                <a:gd name="connsiteX0" fmla="*/ 1797814 w 1797814"/>
                <a:gd name="connsiteY0" fmla="*/ 0 h 1696056"/>
                <a:gd name="connsiteX1" fmla="*/ 1797814 w 1797814"/>
                <a:gd name="connsiteY1" fmla="*/ 1216916 h 1696056"/>
                <a:gd name="connsiteX2" fmla="*/ 1737536 w 1797814"/>
                <a:gd name="connsiteY2" fmla="*/ 1238978 h 1696056"/>
                <a:gd name="connsiteX3" fmla="*/ 1261198 w 1797814"/>
                <a:gd name="connsiteY3" fmla="*/ 1671280 h 1696056"/>
                <a:gd name="connsiteX4" fmla="*/ 1249263 w 1797814"/>
                <a:gd name="connsiteY4" fmla="*/ 1696056 h 1696056"/>
                <a:gd name="connsiteX5" fmla="*/ 0 w 1797814"/>
                <a:gd name="connsiteY5" fmla="*/ 1696056 h 1696056"/>
                <a:gd name="connsiteX6" fmla="*/ 52441 w 1797814"/>
                <a:gd name="connsiteY6" fmla="*/ 1492104 h 1696056"/>
                <a:gd name="connsiteX7" fmla="*/ 1515297 w 1797814"/>
                <a:gd name="connsiteY7" fmla="*/ 323885 h 1696056"/>
                <a:gd name="connsiteX8" fmla="*/ 1797814 w 1797814"/>
                <a:gd name="connsiteY8" fmla="*/ 0 h 1696056"/>
                <a:gd name="connsiteX0" fmla="*/ 1797814 w 1797814"/>
                <a:gd name="connsiteY0" fmla="*/ 0 h 1696056"/>
                <a:gd name="connsiteX1" fmla="*/ 1797814 w 1797814"/>
                <a:gd name="connsiteY1" fmla="*/ 1216916 h 1696056"/>
                <a:gd name="connsiteX2" fmla="*/ 1737536 w 1797814"/>
                <a:gd name="connsiteY2" fmla="*/ 1238978 h 1696056"/>
                <a:gd name="connsiteX3" fmla="*/ 1261198 w 1797814"/>
                <a:gd name="connsiteY3" fmla="*/ 1671280 h 1696056"/>
                <a:gd name="connsiteX4" fmla="*/ 1249263 w 1797814"/>
                <a:gd name="connsiteY4" fmla="*/ 1696056 h 1696056"/>
                <a:gd name="connsiteX5" fmla="*/ 0 w 1797814"/>
                <a:gd name="connsiteY5" fmla="*/ 1696056 h 1696056"/>
                <a:gd name="connsiteX6" fmla="*/ 52441 w 1797814"/>
                <a:gd name="connsiteY6" fmla="*/ 1492104 h 1696056"/>
                <a:gd name="connsiteX7" fmla="*/ 1797814 w 1797814"/>
                <a:gd name="connsiteY7" fmla="*/ 0 h 1696056"/>
                <a:gd name="connsiteX0" fmla="*/ 52441 w 1797814"/>
                <a:gd name="connsiteY0" fmla="*/ 275188 h 479140"/>
                <a:gd name="connsiteX1" fmla="*/ 1797814 w 1797814"/>
                <a:gd name="connsiteY1" fmla="*/ 0 h 479140"/>
                <a:gd name="connsiteX2" fmla="*/ 1737536 w 1797814"/>
                <a:gd name="connsiteY2" fmla="*/ 22062 h 479140"/>
                <a:gd name="connsiteX3" fmla="*/ 1261198 w 1797814"/>
                <a:gd name="connsiteY3" fmla="*/ 454364 h 479140"/>
                <a:gd name="connsiteX4" fmla="*/ 1249263 w 1797814"/>
                <a:gd name="connsiteY4" fmla="*/ 479140 h 479140"/>
                <a:gd name="connsiteX5" fmla="*/ 0 w 1797814"/>
                <a:gd name="connsiteY5" fmla="*/ 479140 h 479140"/>
                <a:gd name="connsiteX6" fmla="*/ 52441 w 1797814"/>
                <a:gd name="connsiteY6" fmla="*/ 275188 h 479140"/>
                <a:gd name="connsiteX0" fmla="*/ 0 w 1797814"/>
                <a:gd name="connsiteY0" fmla="*/ 479140 h 479140"/>
                <a:gd name="connsiteX1" fmla="*/ 1797814 w 1797814"/>
                <a:gd name="connsiteY1" fmla="*/ 0 h 479140"/>
                <a:gd name="connsiteX2" fmla="*/ 1737536 w 1797814"/>
                <a:gd name="connsiteY2" fmla="*/ 22062 h 479140"/>
                <a:gd name="connsiteX3" fmla="*/ 1261198 w 1797814"/>
                <a:gd name="connsiteY3" fmla="*/ 454364 h 479140"/>
                <a:gd name="connsiteX4" fmla="*/ 1249263 w 1797814"/>
                <a:gd name="connsiteY4" fmla="*/ 479140 h 479140"/>
                <a:gd name="connsiteX5" fmla="*/ 0 w 1797814"/>
                <a:gd name="connsiteY5" fmla="*/ 479140 h 479140"/>
                <a:gd name="connsiteX0" fmla="*/ 551199 w 551199"/>
                <a:gd name="connsiteY0" fmla="*/ 479140 h 479140"/>
                <a:gd name="connsiteX1" fmla="*/ 548551 w 551199"/>
                <a:gd name="connsiteY1" fmla="*/ 0 h 479140"/>
                <a:gd name="connsiteX2" fmla="*/ 488273 w 551199"/>
                <a:gd name="connsiteY2" fmla="*/ 22062 h 479140"/>
                <a:gd name="connsiteX3" fmla="*/ 11935 w 551199"/>
                <a:gd name="connsiteY3" fmla="*/ 454364 h 479140"/>
                <a:gd name="connsiteX4" fmla="*/ 0 w 551199"/>
                <a:gd name="connsiteY4" fmla="*/ 479140 h 479140"/>
                <a:gd name="connsiteX5" fmla="*/ 551199 w 551199"/>
                <a:gd name="connsiteY5" fmla="*/ 479140 h 479140"/>
                <a:gd name="connsiteX0" fmla="*/ 551199 w 551201"/>
                <a:gd name="connsiteY0" fmla="*/ 479140 h 479140"/>
                <a:gd name="connsiteX1" fmla="*/ 548551 w 551201"/>
                <a:gd name="connsiteY1" fmla="*/ 0 h 479140"/>
                <a:gd name="connsiteX2" fmla="*/ 488273 w 551201"/>
                <a:gd name="connsiteY2" fmla="*/ 22062 h 479140"/>
                <a:gd name="connsiteX3" fmla="*/ 11935 w 551201"/>
                <a:gd name="connsiteY3" fmla="*/ 454364 h 479140"/>
                <a:gd name="connsiteX4" fmla="*/ 0 w 551201"/>
                <a:gd name="connsiteY4" fmla="*/ 479140 h 479140"/>
                <a:gd name="connsiteX5" fmla="*/ 551199 w 551201"/>
                <a:gd name="connsiteY5" fmla="*/ 479140 h 479140"/>
                <a:gd name="connsiteX0" fmla="*/ 551199 w 551440"/>
                <a:gd name="connsiteY0" fmla="*/ 479140 h 479142"/>
                <a:gd name="connsiteX1" fmla="*/ 548551 w 551440"/>
                <a:gd name="connsiteY1" fmla="*/ 0 h 479142"/>
                <a:gd name="connsiteX2" fmla="*/ 488273 w 551440"/>
                <a:gd name="connsiteY2" fmla="*/ 22062 h 479142"/>
                <a:gd name="connsiteX3" fmla="*/ 11935 w 551440"/>
                <a:gd name="connsiteY3" fmla="*/ 454364 h 479142"/>
                <a:gd name="connsiteX4" fmla="*/ 0 w 551440"/>
                <a:gd name="connsiteY4" fmla="*/ 479140 h 479142"/>
                <a:gd name="connsiteX5" fmla="*/ 551199 w 551440"/>
                <a:gd name="connsiteY5" fmla="*/ 479140 h 47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440" h="479142">
                  <a:moveTo>
                    <a:pt x="551199" y="479140"/>
                  </a:moveTo>
                  <a:cubicBezTo>
                    <a:pt x="552280" y="480106"/>
                    <a:pt x="549434" y="159713"/>
                    <a:pt x="548551" y="0"/>
                  </a:cubicBezTo>
                  <a:lnTo>
                    <a:pt x="488273" y="22062"/>
                  </a:lnTo>
                  <a:cubicBezTo>
                    <a:pt x="284769" y="108137"/>
                    <a:pt x="116679" y="261548"/>
                    <a:pt x="11935" y="454364"/>
                  </a:cubicBezTo>
                  <a:lnTo>
                    <a:pt x="0" y="479140"/>
                  </a:lnTo>
                  <a:lnTo>
                    <a:pt x="551199" y="479140"/>
                  </a:lnTo>
                  <a:close/>
                </a:path>
              </a:pathLst>
            </a:cu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Title 1"/>
          <p:cNvSpPr>
            <a:spLocks noGrp="1"/>
          </p:cNvSpPr>
          <p:nvPr>
            <p:ph type="title"/>
          </p:nvPr>
        </p:nvSpPr>
        <p:spPr>
          <a:xfrm>
            <a:off x="360000" y="286022"/>
            <a:ext cx="6963054" cy="1583836"/>
          </a:xfrm>
          <a:prstGeom prst="rect">
            <a:avLst/>
          </a:prstGeom>
        </p:spPr>
        <p:txBody>
          <a:bodyPr lIns="0" tIns="0" rIns="0" bIns="0" anchor="t">
            <a:noAutofit/>
          </a:bodyPr>
          <a:lstStyle>
            <a:lvl1pPr marL="0" indent="1224000" algn="l">
              <a:lnSpc>
                <a:spcPct val="80000"/>
              </a:lnSpc>
              <a:defRPr sz="3600" b="0" spc="-100">
                <a:solidFill>
                  <a:schemeClr val="bg1"/>
                </a:solidFill>
                <a:latin typeface="Century Gothic"/>
                <a:cs typeface="Century Gothic"/>
              </a:defRPr>
            </a:lvl1pPr>
          </a:lstStyle>
          <a:p>
            <a:r>
              <a:rPr lang="en-GB"/>
              <a:t>Click to edit Master title style</a:t>
            </a:r>
            <a:endParaRPr lang="en-US"/>
          </a:p>
        </p:txBody>
      </p:sp>
      <p:pic>
        <p:nvPicPr>
          <p:cNvPr id="9" name="Picture 8" descr="acas_logo_primary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383674"/>
            <a:ext cx="1102843" cy="278137"/>
          </a:xfrm>
          <a:prstGeom prst="rect">
            <a:avLst/>
          </a:prstGeom>
        </p:spPr>
      </p:pic>
      <p:sp>
        <p:nvSpPr>
          <p:cNvPr id="11" name="Subtitle 2"/>
          <p:cNvSpPr>
            <a:spLocks noGrp="1"/>
          </p:cNvSpPr>
          <p:nvPr>
            <p:ph type="subTitle" idx="1"/>
          </p:nvPr>
        </p:nvSpPr>
        <p:spPr>
          <a:xfrm>
            <a:off x="360000" y="2260338"/>
            <a:ext cx="3618764" cy="1422967"/>
          </a:xfrm>
          <a:prstGeom prst="rect">
            <a:avLst/>
          </a:prstGeom>
        </p:spPr>
        <p:txBody>
          <a:bodyPr lIns="0" tIns="0" rIns="0" bIns="0">
            <a:noAutofit/>
          </a:bodyPr>
          <a:lstStyle>
            <a:lvl1pPr marL="0" indent="0" algn="l">
              <a:lnSpc>
                <a:spcPct val="90000"/>
              </a:lnSpc>
              <a:spcBef>
                <a:spcPts val="0"/>
              </a:spcBef>
              <a:buNone/>
              <a:defRPr sz="3000" b="1">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4196487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ext Slid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360000" y="294266"/>
            <a:ext cx="6550817" cy="1022955"/>
          </a:xfrm>
          <a:prstGeom prst="rect">
            <a:avLst/>
          </a:prstGeom>
        </p:spPr>
        <p:txBody>
          <a:bodyPr lIns="0" tIns="0" rIns="0" bIns="0" anchor="t">
            <a:noAutofit/>
          </a:bodyPr>
          <a:lstStyle>
            <a:lvl1pPr marL="0" algn="l">
              <a:lnSpc>
                <a:spcPct val="90000"/>
              </a:lnSpc>
              <a:defRPr sz="2600" b="1" kern="1200" spc="0">
                <a:solidFill>
                  <a:srgbClr val="008782"/>
                </a:solidFill>
                <a:latin typeface="Century Gothic"/>
                <a:cs typeface="Century Gothic"/>
              </a:defRPr>
            </a:lvl1pPr>
          </a:lstStyle>
          <a:p>
            <a:r>
              <a:rPr lang="en-GB"/>
              <a:t>Click to edit Master title style</a:t>
            </a:r>
            <a:endParaRPr lang="en-US"/>
          </a:p>
        </p:txBody>
      </p:sp>
      <p:sp>
        <p:nvSpPr>
          <p:cNvPr id="3" name="Content Placeholder 2"/>
          <p:cNvSpPr>
            <a:spLocks noGrp="1"/>
          </p:cNvSpPr>
          <p:nvPr>
            <p:ph idx="1"/>
          </p:nvPr>
        </p:nvSpPr>
        <p:spPr>
          <a:xfrm>
            <a:off x="360002" y="1462863"/>
            <a:ext cx="3959999" cy="4663300"/>
          </a:xfrm>
          <a:prstGeom prst="rect">
            <a:avLst/>
          </a:prstGeom>
        </p:spPr>
        <p:txBody>
          <a:bodyPr lIns="0" tIns="0" rIns="0" bIns="0">
            <a:noAutofit/>
          </a:bodyPr>
          <a:lstStyle>
            <a:lvl1pPr>
              <a:lnSpc>
                <a:spcPct val="100000"/>
              </a:lnSpc>
              <a:spcBef>
                <a:spcPts val="0"/>
              </a:spcBef>
              <a:spcAft>
                <a:spcPts val="1200"/>
              </a:spcAft>
              <a:defRPr sz="2200">
                <a:solidFill>
                  <a:srgbClr val="5A5A5A"/>
                </a:solidFill>
                <a:latin typeface="Century Gothic"/>
                <a:cs typeface="Century Gothic"/>
              </a:defRPr>
            </a:lvl1pPr>
            <a:lvl2pPr>
              <a:lnSpc>
                <a:spcPct val="100000"/>
              </a:lnSpc>
              <a:spcBef>
                <a:spcPts val="0"/>
              </a:spcBef>
              <a:spcAft>
                <a:spcPts val="1200"/>
              </a:spcAft>
              <a:defRPr sz="2200">
                <a:solidFill>
                  <a:srgbClr val="5A5A5A"/>
                </a:solidFill>
                <a:latin typeface="Century Gothic"/>
                <a:cs typeface="Century Gothic"/>
              </a:defRPr>
            </a:lvl2pPr>
            <a:lvl3pPr>
              <a:lnSpc>
                <a:spcPct val="100000"/>
              </a:lnSpc>
              <a:spcBef>
                <a:spcPts val="0"/>
              </a:spcBef>
              <a:spcAft>
                <a:spcPts val="1200"/>
              </a:spcAft>
              <a:defRPr sz="2200">
                <a:solidFill>
                  <a:srgbClr val="5A5A5A"/>
                </a:solidFill>
                <a:latin typeface="Century Gothic"/>
                <a:cs typeface="Century Gothic"/>
              </a:defRPr>
            </a:lvl3pPr>
            <a:lvl4pPr>
              <a:lnSpc>
                <a:spcPct val="100000"/>
              </a:lnSpc>
              <a:spcBef>
                <a:spcPts val="0"/>
              </a:spcBef>
              <a:spcAft>
                <a:spcPts val="1200"/>
              </a:spcAft>
              <a:defRPr sz="2200">
                <a:solidFill>
                  <a:srgbClr val="5A5A5A"/>
                </a:solidFill>
                <a:latin typeface="Century Gothic"/>
                <a:cs typeface="Century Gothic"/>
              </a:defRPr>
            </a:lvl4pPr>
            <a:lvl5pPr>
              <a:lnSpc>
                <a:spcPct val="100000"/>
              </a:lnSpc>
              <a:spcBef>
                <a:spcPts val="0"/>
              </a:spcBef>
              <a:spcAft>
                <a:spcPts val="1200"/>
              </a:spcAft>
              <a:defRPr sz="2200">
                <a:solidFill>
                  <a:srgbClr val="5A5A5A"/>
                </a:solidFill>
                <a:latin typeface="Century Gothic"/>
                <a:cs typeface="Century Gothi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2"/>
          <p:cNvSpPr>
            <a:spLocks noGrp="1"/>
          </p:cNvSpPr>
          <p:nvPr>
            <p:ph idx="13"/>
          </p:nvPr>
        </p:nvSpPr>
        <p:spPr>
          <a:xfrm>
            <a:off x="4758885" y="1462863"/>
            <a:ext cx="3959999" cy="4663300"/>
          </a:xfrm>
          <a:prstGeom prst="rect">
            <a:avLst/>
          </a:prstGeom>
        </p:spPr>
        <p:txBody>
          <a:bodyPr lIns="0" tIns="0" rIns="0" bIns="0">
            <a:noAutofit/>
          </a:bodyPr>
          <a:lstStyle>
            <a:lvl1pPr>
              <a:lnSpc>
                <a:spcPct val="100000"/>
              </a:lnSpc>
              <a:spcBef>
                <a:spcPts val="0"/>
              </a:spcBef>
              <a:spcAft>
                <a:spcPts val="1200"/>
              </a:spcAft>
              <a:defRPr sz="2200">
                <a:solidFill>
                  <a:srgbClr val="5A5A5A"/>
                </a:solidFill>
                <a:latin typeface="Century Gothic"/>
                <a:cs typeface="Century Gothic"/>
              </a:defRPr>
            </a:lvl1pPr>
            <a:lvl2pPr>
              <a:lnSpc>
                <a:spcPct val="100000"/>
              </a:lnSpc>
              <a:spcBef>
                <a:spcPts val="0"/>
              </a:spcBef>
              <a:spcAft>
                <a:spcPts val="1200"/>
              </a:spcAft>
              <a:defRPr sz="2200">
                <a:solidFill>
                  <a:srgbClr val="5A5A5A"/>
                </a:solidFill>
                <a:latin typeface="Century Gothic"/>
                <a:cs typeface="Century Gothic"/>
              </a:defRPr>
            </a:lvl2pPr>
            <a:lvl3pPr>
              <a:lnSpc>
                <a:spcPct val="100000"/>
              </a:lnSpc>
              <a:spcBef>
                <a:spcPts val="0"/>
              </a:spcBef>
              <a:spcAft>
                <a:spcPts val="1200"/>
              </a:spcAft>
              <a:defRPr sz="2200">
                <a:solidFill>
                  <a:srgbClr val="5A5A5A"/>
                </a:solidFill>
                <a:latin typeface="Century Gothic"/>
                <a:cs typeface="Century Gothic"/>
              </a:defRPr>
            </a:lvl3pPr>
            <a:lvl4pPr>
              <a:lnSpc>
                <a:spcPct val="100000"/>
              </a:lnSpc>
              <a:spcBef>
                <a:spcPts val="0"/>
              </a:spcBef>
              <a:spcAft>
                <a:spcPts val="1200"/>
              </a:spcAft>
              <a:defRPr sz="2200">
                <a:solidFill>
                  <a:srgbClr val="5A5A5A"/>
                </a:solidFill>
                <a:latin typeface="Century Gothic"/>
                <a:cs typeface="Century Gothic"/>
              </a:defRPr>
            </a:lvl4pPr>
            <a:lvl5pPr>
              <a:lnSpc>
                <a:spcPct val="100000"/>
              </a:lnSpc>
              <a:spcBef>
                <a:spcPts val="0"/>
              </a:spcBef>
              <a:spcAft>
                <a:spcPts val="1200"/>
              </a:spcAft>
              <a:defRPr sz="2200">
                <a:solidFill>
                  <a:srgbClr val="5A5A5A"/>
                </a:solidFill>
                <a:latin typeface="Century Gothic"/>
                <a:cs typeface="Century Gothi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acas_logo_primary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3286" y="274319"/>
            <a:ext cx="1284913" cy="324055"/>
          </a:xfrm>
          <a:prstGeom prst="rect">
            <a:avLst/>
          </a:prstGeom>
        </p:spPr>
      </p:pic>
    </p:spTree>
    <p:extLst>
      <p:ext uri="{BB962C8B-B14F-4D97-AF65-F5344CB8AC3E}">
        <p14:creationId xmlns:p14="http://schemas.microsoft.com/office/powerpoint/2010/main" val="409968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E1606B-334D-469B-B208-F2A261978524}"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191480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CE1606B-334D-469B-B208-F2A261978524}" type="datetimeFigureOut">
              <a:rPr lang="en-GB" smtClean="0"/>
              <a:t>01/04/2026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188939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CE1606B-334D-469B-B208-F2A261978524}"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422285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CE1606B-334D-469B-B208-F2A261978524}" type="datetimeFigureOut">
              <a:rPr lang="en-GB" smtClean="0"/>
              <a:t>01/04/2026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48125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CE1606B-334D-469B-B208-F2A261978524}" type="datetimeFigureOut">
              <a:rPr lang="en-GB" smtClean="0"/>
              <a:t>01/04/2026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222082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1606B-334D-469B-B208-F2A261978524}" type="datetimeFigureOut">
              <a:rPr lang="en-GB" smtClean="0"/>
              <a:t>01/04/2026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123211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CE1606B-334D-469B-B208-F2A261978524}"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226321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CE1606B-334D-469B-B208-F2A261978524}" type="datetimeFigureOut">
              <a:rPr lang="en-GB" smtClean="0"/>
              <a:t>01/04/2026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A3ABAC-403F-4B7F-A144-AD47FEDFA7E3}" type="slidenum">
              <a:rPr lang="en-GB" smtClean="0"/>
              <a:t>‹#›</a:t>
            </a:fld>
            <a:endParaRPr lang="en-GB"/>
          </a:p>
        </p:txBody>
      </p:sp>
    </p:spTree>
    <p:extLst>
      <p:ext uri="{BB962C8B-B14F-4D97-AF65-F5344CB8AC3E}">
        <p14:creationId xmlns:p14="http://schemas.microsoft.com/office/powerpoint/2010/main" val="71189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1606B-334D-469B-B208-F2A261978524}" type="datetimeFigureOut">
              <a:rPr lang="en-GB" smtClean="0"/>
              <a:t>01/04/2026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3ABAC-403F-4B7F-A144-AD47FEDFA7E3}" type="slidenum">
              <a:rPr lang="en-GB" smtClean="0"/>
              <a:t>‹#›</a:t>
            </a:fld>
            <a:endParaRPr lang="en-GB"/>
          </a:p>
        </p:txBody>
      </p:sp>
    </p:spTree>
    <p:extLst>
      <p:ext uri="{BB962C8B-B14F-4D97-AF65-F5344CB8AC3E}">
        <p14:creationId xmlns:p14="http://schemas.microsoft.com/office/powerpoint/2010/main" val="3605878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86022"/>
            <a:ext cx="6963054" cy="1583836"/>
          </a:xfrm>
        </p:spPr>
        <p:txBody>
          <a:bodyPr/>
          <a:lstStyle/>
          <a:p>
            <a:r>
              <a:rPr lang="en-US" dirty="0"/>
              <a:t>working </a:t>
            </a:r>
            <a:br>
              <a:rPr lang="en-US" dirty="0"/>
            </a:br>
            <a:r>
              <a:rPr lang="en-US" dirty="0"/>
              <a:t>for everyone</a:t>
            </a:r>
            <a:br>
              <a:rPr lang="en-US" dirty="0"/>
            </a:br>
            <a:endParaRPr lang="en-US" dirty="0"/>
          </a:p>
        </p:txBody>
      </p:sp>
      <p:sp>
        <p:nvSpPr>
          <p:cNvPr id="3" name="Subtitle 2"/>
          <p:cNvSpPr>
            <a:spLocks noGrp="1"/>
          </p:cNvSpPr>
          <p:nvPr>
            <p:ph type="subTitle" idx="1"/>
          </p:nvPr>
        </p:nvSpPr>
        <p:spPr>
          <a:xfrm>
            <a:off x="222763" y="1274919"/>
            <a:ext cx="3618764" cy="1422967"/>
          </a:xfrm>
        </p:spPr>
        <p:txBody>
          <a:bodyPr lIns="0" tIns="0" rIns="0" bIns="0" anchor="t">
            <a:noAutofit/>
          </a:bodyPr>
          <a:lstStyle/>
          <a:p>
            <a:r>
              <a:rPr lang="en-GB" dirty="0"/>
              <a:t>Working with Trade Unions</a:t>
            </a:r>
          </a:p>
          <a:p>
            <a:endParaRPr lang="en-GB" dirty="0"/>
          </a:p>
          <a:p>
            <a:r>
              <a:rPr lang="en-GB" dirty="0"/>
              <a:t>Gareth Howard</a:t>
            </a:r>
          </a:p>
          <a:p>
            <a:r>
              <a:rPr lang="en-GB" dirty="0"/>
              <a:t>Collective Conciliator</a:t>
            </a:r>
          </a:p>
        </p:txBody>
      </p:sp>
    </p:spTree>
    <p:extLst>
      <p:ext uri="{BB962C8B-B14F-4D97-AF65-F5344CB8AC3E}">
        <p14:creationId xmlns:p14="http://schemas.microsoft.com/office/powerpoint/2010/main" val="252925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D8B1-30A0-841C-CEDC-1333C933E09C}"/>
              </a:ext>
            </a:extLst>
          </p:cNvPr>
          <p:cNvSpPr>
            <a:spLocks noGrp="1"/>
          </p:cNvSpPr>
          <p:nvPr>
            <p:ph type="title"/>
          </p:nvPr>
        </p:nvSpPr>
        <p:spPr/>
        <p:txBody>
          <a:bodyPr>
            <a:normAutofit fontScale="90000"/>
          </a:bodyPr>
          <a:lstStyle/>
          <a:p>
            <a:pPr algn="ctr"/>
            <a:r>
              <a:rPr lang="en-GB" b="1" dirty="0">
                <a:latin typeface="Century Gothic" panose="020B0502020202020204" pitchFamily="34" charset="0"/>
              </a:rPr>
              <a:t>Understanding the trade unions</a:t>
            </a:r>
            <a:br>
              <a:rPr lang="en-GB" b="1" dirty="0">
                <a:latin typeface="Century Gothic" panose="020B0502020202020204" pitchFamily="34" charset="0"/>
              </a:rPr>
            </a:br>
            <a:endParaRPr lang="en-GB" b="1" dirty="0">
              <a:latin typeface="Century Gothic" panose="020B0502020202020204" pitchFamily="34" charset="0"/>
            </a:endParaRPr>
          </a:p>
        </p:txBody>
      </p:sp>
      <p:pic>
        <p:nvPicPr>
          <p:cNvPr id="1026" name="Picture 2">
            <a:extLst>
              <a:ext uri="{FF2B5EF4-FFF2-40B4-BE49-F238E27FC236}">
                <a16:creationId xmlns:a16="http://schemas.microsoft.com/office/drawing/2014/main" id="{054522C5-E5AB-3F62-6D21-6F2D6A04C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159771"/>
            <a:ext cx="7886700" cy="33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8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F33BC-A16D-A4FD-F6AE-7CBB7F0AD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764F9-C495-12CF-FD2A-A961EA8FE063}"/>
              </a:ext>
            </a:extLst>
          </p:cNvPr>
          <p:cNvSpPr>
            <a:spLocks noGrp="1"/>
          </p:cNvSpPr>
          <p:nvPr>
            <p:ph type="title"/>
          </p:nvPr>
        </p:nvSpPr>
        <p:spPr>
          <a:xfrm>
            <a:off x="360000" y="294266"/>
            <a:ext cx="6550817" cy="1022955"/>
          </a:xfrm>
        </p:spPr>
        <p:txBody>
          <a:bodyPr anchor="t">
            <a:normAutofit/>
          </a:bodyPr>
          <a:lstStyle/>
          <a:p>
            <a:r>
              <a:rPr lang="en-GB" dirty="0"/>
              <a:t>Friend or foe?</a:t>
            </a:r>
          </a:p>
        </p:txBody>
      </p:sp>
      <p:sp>
        <p:nvSpPr>
          <p:cNvPr id="3" name="Content Placeholder 2">
            <a:extLst>
              <a:ext uri="{FF2B5EF4-FFF2-40B4-BE49-F238E27FC236}">
                <a16:creationId xmlns:a16="http://schemas.microsoft.com/office/drawing/2014/main" id="{A0ACBE66-2E58-2453-8D9E-6EC00FDE1083}"/>
              </a:ext>
            </a:extLst>
          </p:cNvPr>
          <p:cNvSpPr>
            <a:spLocks noGrp="1"/>
          </p:cNvSpPr>
          <p:nvPr>
            <p:ph idx="1"/>
          </p:nvPr>
        </p:nvSpPr>
        <p:spPr>
          <a:xfrm>
            <a:off x="360002" y="1462863"/>
            <a:ext cx="3959999" cy="4663300"/>
          </a:xfrm>
        </p:spPr>
        <p:txBody>
          <a:bodyPr>
            <a:normAutofit/>
          </a:bodyPr>
          <a:lstStyle/>
          <a:p>
            <a:r>
              <a:rPr lang="en-GB" dirty="0"/>
              <a:t>This really depends on your view of conflict and your own/the organisations philosophical perspective</a:t>
            </a:r>
          </a:p>
          <a:p>
            <a:r>
              <a:rPr lang="en-GB" dirty="0"/>
              <a:t>A critical friend?</a:t>
            </a:r>
          </a:p>
          <a:p>
            <a:r>
              <a:rPr lang="en-GB" dirty="0"/>
              <a:t>Transactional relationship</a:t>
            </a:r>
          </a:p>
          <a:p>
            <a:r>
              <a:rPr lang="en-GB" dirty="0" err="1"/>
              <a:t>Acas</a:t>
            </a:r>
            <a:r>
              <a:rPr lang="en-GB" dirty="0"/>
              <a:t> research, 77% agree that working in partnership can benefit the organisation</a:t>
            </a:r>
          </a:p>
          <a:p>
            <a:endParaRPr lang="en-GB" dirty="0"/>
          </a:p>
        </p:txBody>
      </p:sp>
      <p:sp>
        <p:nvSpPr>
          <p:cNvPr id="11" name="Content Placeholder 3">
            <a:extLst>
              <a:ext uri="{FF2B5EF4-FFF2-40B4-BE49-F238E27FC236}">
                <a16:creationId xmlns:a16="http://schemas.microsoft.com/office/drawing/2014/main" id="{6C0D1B00-8CA6-31EA-B26C-CD4E00C111C1}"/>
              </a:ext>
            </a:extLst>
          </p:cNvPr>
          <p:cNvSpPr>
            <a:spLocks noGrp="1"/>
          </p:cNvSpPr>
          <p:nvPr>
            <p:ph idx="13"/>
          </p:nvPr>
        </p:nvSpPr>
        <p:spPr>
          <a:xfrm>
            <a:off x="4758885" y="1462862"/>
            <a:ext cx="3959999" cy="4779317"/>
          </a:xfrm>
        </p:spPr>
        <p:txBody>
          <a:bodyPr/>
          <a:lstStyle/>
          <a:p>
            <a:r>
              <a:rPr lang="en-US" dirty="0"/>
              <a:t>Single point of contact</a:t>
            </a:r>
          </a:p>
          <a:p>
            <a:r>
              <a:rPr lang="en-US" dirty="0"/>
              <a:t>Keep the workforce well informed</a:t>
            </a:r>
          </a:p>
          <a:p>
            <a:r>
              <a:rPr lang="en-US" dirty="0"/>
              <a:t>Early identification of issues</a:t>
            </a:r>
          </a:p>
          <a:p>
            <a:r>
              <a:rPr lang="en-US" dirty="0"/>
              <a:t>Defined dispute resolution process</a:t>
            </a:r>
          </a:p>
          <a:p>
            <a:r>
              <a:rPr lang="en-US" dirty="0"/>
              <a:t>Access to knowledge beyond your organisation</a:t>
            </a:r>
          </a:p>
          <a:p>
            <a:r>
              <a:rPr lang="en-US" dirty="0"/>
              <a:t>Like any relationship, it can be strained-this is where HR can be better</a:t>
            </a:r>
          </a:p>
        </p:txBody>
      </p:sp>
    </p:spTree>
    <p:extLst>
      <p:ext uri="{BB962C8B-B14F-4D97-AF65-F5344CB8AC3E}">
        <p14:creationId xmlns:p14="http://schemas.microsoft.com/office/powerpoint/2010/main" val="84168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 unions v other types of workplace forums</a:t>
            </a:r>
          </a:p>
        </p:txBody>
      </p:sp>
      <p:sp>
        <p:nvSpPr>
          <p:cNvPr id="5" name="Content Placeholder 4">
            <a:extLst>
              <a:ext uri="{FF2B5EF4-FFF2-40B4-BE49-F238E27FC236}">
                <a16:creationId xmlns:a16="http://schemas.microsoft.com/office/drawing/2014/main" id="{C10D045A-BE01-1C8F-1DE6-FABB53A3F6CC}"/>
              </a:ext>
            </a:extLst>
          </p:cNvPr>
          <p:cNvSpPr>
            <a:spLocks noGrp="1"/>
          </p:cNvSpPr>
          <p:nvPr>
            <p:ph idx="1"/>
          </p:nvPr>
        </p:nvSpPr>
        <p:spPr/>
        <p:txBody>
          <a:bodyPr/>
          <a:lstStyle/>
          <a:p>
            <a:r>
              <a:rPr lang="en-GB" b="1" dirty="0"/>
              <a:t>Workplace forums</a:t>
            </a:r>
          </a:p>
          <a:p>
            <a:r>
              <a:rPr lang="en-GB" dirty="0"/>
              <a:t>Focus on consultation and joint decision-making on operational matters such as health and safety, job grading, and restructuring. They do </a:t>
            </a:r>
            <a:r>
              <a:rPr lang="en-GB" b="1" dirty="0"/>
              <a:t>not</a:t>
            </a:r>
            <a:r>
              <a:rPr lang="en-GB" dirty="0"/>
              <a:t> engage in wage negotiations</a:t>
            </a:r>
          </a:p>
          <a:p>
            <a:r>
              <a:rPr lang="en-GB" dirty="0"/>
              <a:t>Limited to the specific company, with no, or very limited, statutory power to enforce decisions.</a:t>
            </a:r>
            <a:endParaRPr lang="en-GB" b="1" dirty="0"/>
          </a:p>
        </p:txBody>
      </p:sp>
      <p:sp>
        <p:nvSpPr>
          <p:cNvPr id="6" name="Content Placeholder 5">
            <a:extLst>
              <a:ext uri="{FF2B5EF4-FFF2-40B4-BE49-F238E27FC236}">
                <a16:creationId xmlns:a16="http://schemas.microsoft.com/office/drawing/2014/main" id="{017094D7-DAF0-7F80-1041-26D27970B6AE}"/>
              </a:ext>
            </a:extLst>
          </p:cNvPr>
          <p:cNvSpPr>
            <a:spLocks noGrp="1"/>
          </p:cNvSpPr>
          <p:nvPr>
            <p:ph idx="13"/>
          </p:nvPr>
        </p:nvSpPr>
        <p:spPr/>
        <p:txBody>
          <a:bodyPr/>
          <a:lstStyle/>
          <a:p>
            <a:r>
              <a:rPr lang="en-GB" b="1" dirty="0"/>
              <a:t>Trade Unions</a:t>
            </a:r>
          </a:p>
          <a:p>
            <a:r>
              <a:rPr lang="en-GB" dirty="0"/>
              <a:t>Independent, often national or international organisations that represent members across different employers.</a:t>
            </a:r>
          </a:p>
          <a:p>
            <a:r>
              <a:rPr lang="en-GB" dirty="0"/>
              <a:t>Possess legal rights, can initiate industrial action (strikes), and are supported by outside resources.</a:t>
            </a:r>
            <a:endParaRPr lang="en-GB" b="1" dirty="0"/>
          </a:p>
        </p:txBody>
      </p:sp>
    </p:spTree>
    <p:extLst>
      <p:ext uri="{BB962C8B-B14F-4D97-AF65-F5344CB8AC3E}">
        <p14:creationId xmlns:p14="http://schemas.microsoft.com/office/powerpoint/2010/main" val="203441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7437B-8A18-ECE2-80F1-8BBC53542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DE507-CE40-1FB6-DF67-70F0ACC9FE72}"/>
              </a:ext>
            </a:extLst>
          </p:cNvPr>
          <p:cNvSpPr>
            <a:spLocks noGrp="1"/>
          </p:cNvSpPr>
          <p:nvPr>
            <p:ph type="title"/>
          </p:nvPr>
        </p:nvSpPr>
        <p:spPr>
          <a:xfrm>
            <a:off x="360000" y="294266"/>
            <a:ext cx="6550817" cy="1022955"/>
          </a:xfrm>
        </p:spPr>
        <p:txBody>
          <a:bodyPr anchor="t">
            <a:normAutofit/>
          </a:bodyPr>
          <a:lstStyle/>
          <a:p>
            <a:r>
              <a:rPr lang="en-GB" dirty="0"/>
              <a:t>When it goes wrong</a:t>
            </a:r>
          </a:p>
        </p:txBody>
      </p:sp>
      <p:sp>
        <p:nvSpPr>
          <p:cNvPr id="3" name="Content Placeholder 2">
            <a:extLst>
              <a:ext uri="{FF2B5EF4-FFF2-40B4-BE49-F238E27FC236}">
                <a16:creationId xmlns:a16="http://schemas.microsoft.com/office/drawing/2014/main" id="{3DE41065-9D14-0AE8-0AD7-509A5DF2F5B8}"/>
              </a:ext>
            </a:extLst>
          </p:cNvPr>
          <p:cNvSpPr>
            <a:spLocks noGrp="1"/>
          </p:cNvSpPr>
          <p:nvPr>
            <p:ph idx="1"/>
          </p:nvPr>
        </p:nvSpPr>
        <p:spPr>
          <a:xfrm>
            <a:off x="360002" y="1462863"/>
            <a:ext cx="3959999" cy="4663300"/>
          </a:xfrm>
        </p:spPr>
        <p:txBody>
          <a:bodyPr>
            <a:normAutofit/>
          </a:bodyPr>
          <a:lstStyle/>
          <a:p>
            <a:pPr fontAlgn="base"/>
            <a:r>
              <a:rPr lang="en-GB" dirty="0"/>
              <a:t>Late engagement</a:t>
            </a:r>
          </a:p>
          <a:p>
            <a:pPr fontAlgn="base"/>
            <a:r>
              <a:rPr lang="en-GB" dirty="0"/>
              <a:t>Working relationships</a:t>
            </a:r>
          </a:p>
          <a:p>
            <a:pPr fontAlgn="base"/>
            <a:r>
              <a:rPr lang="en-GB" dirty="0"/>
              <a:t>A lack of trust and/or confidence in handling collective </a:t>
            </a:r>
            <a:r>
              <a:rPr lang="en-GB" b="1" dirty="0"/>
              <a:t>issues-this is what I see most</a:t>
            </a:r>
          </a:p>
          <a:p>
            <a:endParaRPr lang="en-GB" dirty="0"/>
          </a:p>
        </p:txBody>
      </p:sp>
      <p:pic>
        <p:nvPicPr>
          <p:cNvPr id="4098" name="Picture 2" descr="Lack Trust Stock Illustrations – 149 Lack Trust Stock Illustrations, Vectors &amp; Clipart - Dreamstime">
            <a:extLst>
              <a:ext uri="{FF2B5EF4-FFF2-40B4-BE49-F238E27FC236}">
                <a16:creationId xmlns:a16="http://schemas.microsoft.com/office/drawing/2014/main" id="{15EB6586-3122-615B-EFB0-499D4C7DAA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2398" y="1462863"/>
            <a:ext cx="3492973" cy="4663300"/>
          </a:xfrm>
          <a:prstGeom prst="rect">
            <a:avLst/>
          </a:prstGeom>
          <a:solidFill>
            <a:srgbClr val="FFFFFF"/>
          </a:solidFill>
        </p:spPr>
      </p:pic>
    </p:spTree>
    <p:extLst>
      <p:ext uri="{BB962C8B-B14F-4D97-AF65-F5344CB8AC3E}">
        <p14:creationId xmlns:p14="http://schemas.microsoft.com/office/powerpoint/2010/main" val="8689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1671-3E6A-4C46-2475-A7458B52A298}"/>
              </a:ext>
            </a:extLst>
          </p:cNvPr>
          <p:cNvSpPr>
            <a:spLocks noGrp="1"/>
          </p:cNvSpPr>
          <p:nvPr>
            <p:ph type="title"/>
          </p:nvPr>
        </p:nvSpPr>
        <p:spPr/>
        <p:txBody>
          <a:bodyPr/>
          <a:lstStyle/>
          <a:p>
            <a:r>
              <a:rPr lang="en-GB" dirty="0"/>
              <a:t>What is trade union recognition?</a:t>
            </a:r>
          </a:p>
        </p:txBody>
      </p:sp>
      <p:sp>
        <p:nvSpPr>
          <p:cNvPr id="4" name="Content Placeholder 3">
            <a:extLst>
              <a:ext uri="{FF2B5EF4-FFF2-40B4-BE49-F238E27FC236}">
                <a16:creationId xmlns:a16="http://schemas.microsoft.com/office/drawing/2014/main" id="{66303628-D0C1-A76C-BBA7-AAF3C510DF00}"/>
              </a:ext>
            </a:extLst>
          </p:cNvPr>
          <p:cNvSpPr>
            <a:spLocks noGrp="1"/>
          </p:cNvSpPr>
          <p:nvPr>
            <p:ph idx="13"/>
          </p:nvPr>
        </p:nvSpPr>
        <p:spPr/>
        <p:txBody>
          <a:bodyPr/>
          <a:lstStyle/>
          <a:p>
            <a:r>
              <a:rPr lang="en-GB" b="1" dirty="0"/>
              <a:t>Voluntary, statutory or ‘accidental’</a:t>
            </a:r>
          </a:p>
          <a:p>
            <a:r>
              <a:rPr lang="en-GB" b="1" dirty="0"/>
              <a:t>The bargaining unit</a:t>
            </a:r>
          </a:p>
          <a:p>
            <a:r>
              <a:rPr lang="en-GB" b="1" dirty="0"/>
              <a:t>What can be included?</a:t>
            </a:r>
          </a:p>
          <a:p>
            <a:r>
              <a:rPr lang="en-GB" b="1" dirty="0"/>
              <a:t>Is it legally binding?</a:t>
            </a:r>
          </a:p>
          <a:p>
            <a:r>
              <a:rPr lang="en-GB" b="1" dirty="0"/>
              <a:t>Dispute resolution procedure</a:t>
            </a:r>
          </a:p>
          <a:p>
            <a:r>
              <a:rPr lang="en-GB" b="1" dirty="0"/>
              <a:t>Kostal v Dunkley</a:t>
            </a:r>
          </a:p>
          <a:p>
            <a:r>
              <a:rPr lang="en-GB" b="1" dirty="0"/>
              <a:t>What if one party doesn’t follow the agreement?</a:t>
            </a:r>
          </a:p>
        </p:txBody>
      </p:sp>
      <p:pic>
        <p:nvPicPr>
          <p:cNvPr id="5" name="Content Placeholder 4" descr="acas_icon_pen.png">
            <a:extLst>
              <a:ext uri="{FF2B5EF4-FFF2-40B4-BE49-F238E27FC236}">
                <a16:creationId xmlns:a16="http://schemas.microsoft.com/office/drawing/2014/main" id="{0C9CD273-FD69-5D41-B2F6-93FDA41953D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402087" y="2480669"/>
            <a:ext cx="1918097" cy="1869877"/>
          </a:xfrm>
          <a:prstGeom prst="rect">
            <a:avLst/>
          </a:prstGeom>
        </p:spPr>
      </p:pic>
    </p:spTree>
    <p:extLst>
      <p:ext uri="{BB962C8B-B14F-4D97-AF65-F5344CB8AC3E}">
        <p14:creationId xmlns:p14="http://schemas.microsoft.com/office/powerpoint/2010/main" val="3643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B5D5-C71C-2E12-07B1-CF1DAC12F76C}"/>
              </a:ext>
            </a:extLst>
          </p:cNvPr>
          <p:cNvSpPr>
            <a:spLocks noGrp="1"/>
          </p:cNvSpPr>
          <p:nvPr>
            <p:ph type="title"/>
          </p:nvPr>
        </p:nvSpPr>
        <p:spPr/>
        <p:txBody>
          <a:bodyPr/>
          <a:lstStyle/>
          <a:p>
            <a:r>
              <a:rPr lang="en-GB" dirty="0"/>
              <a:t>Recognition</a:t>
            </a:r>
          </a:p>
        </p:txBody>
      </p:sp>
      <p:sp>
        <p:nvSpPr>
          <p:cNvPr id="3" name="Content Placeholder 2">
            <a:extLst>
              <a:ext uri="{FF2B5EF4-FFF2-40B4-BE49-F238E27FC236}">
                <a16:creationId xmlns:a16="http://schemas.microsoft.com/office/drawing/2014/main" id="{06AC42F6-3105-7007-0B72-B470BFBAE90D}"/>
              </a:ext>
            </a:extLst>
          </p:cNvPr>
          <p:cNvSpPr>
            <a:spLocks noGrp="1"/>
          </p:cNvSpPr>
          <p:nvPr>
            <p:ph idx="1"/>
          </p:nvPr>
        </p:nvSpPr>
        <p:spPr>
          <a:xfrm>
            <a:off x="360002" y="1462863"/>
            <a:ext cx="8392112" cy="4663300"/>
          </a:xfrm>
        </p:spPr>
        <p:txBody>
          <a:bodyPr/>
          <a:lstStyle/>
          <a:p>
            <a:pPr marL="0" indent="0">
              <a:buNone/>
            </a:pPr>
            <a:r>
              <a:rPr lang="en-GB" b="1" dirty="0"/>
              <a:t>Trade Union recognition </a:t>
            </a:r>
          </a:p>
          <a:p>
            <a:r>
              <a:rPr lang="en-GB" dirty="0"/>
              <a:t>Various changes intended to simplify the trade union recognition process are due to come into force in April 2026 with many, including new electronic balloting processes and preventing unfair practices during voting, currently subject to consultation. For example, a union will no longer be required to demonstrate to the Central Arbitration Committee (CAC) that there is a ‘likelihood’ of majority support for recognition in the bargaining unit. </a:t>
            </a:r>
          </a:p>
          <a:p>
            <a:r>
              <a:rPr lang="en-GB" dirty="0"/>
              <a:t>Further, the requirement for 40% of the bargaining unit to vote in favour of recognition will be removed (meaning that a ‘simple majority’ of those actually voting will be sufficient).</a:t>
            </a:r>
          </a:p>
          <a:p>
            <a:endParaRPr lang="en-GB" dirty="0"/>
          </a:p>
        </p:txBody>
      </p:sp>
    </p:spTree>
    <p:extLst>
      <p:ext uri="{BB962C8B-B14F-4D97-AF65-F5344CB8AC3E}">
        <p14:creationId xmlns:p14="http://schemas.microsoft.com/office/powerpoint/2010/main" val="40795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6236AB-0AE2-4AAA-32D0-F94C7E0133DB}"/>
              </a:ext>
            </a:extLst>
          </p:cNvPr>
          <p:cNvSpPr>
            <a:spLocks noGrp="1"/>
          </p:cNvSpPr>
          <p:nvPr>
            <p:ph type="title"/>
          </p:nvPr>
        </p:nvSpPr>
        <p:spPr/>
        <p:txBody>
          <a:bodyPr/>
          <a:lstStyle/>
          <a:p>
            <a:r>
              <a:rPr lang="en-GB" dirty="0"/>
              <a:t>Current legal reforms and their impact-February and April 2026 changes</a:t>
            </a:r>
          </a:p>
        </p:txBody>
      </p:sp>
      <p:sp>
        <p:nvSpPr>
          <p:cNvPr id="5" name="Content Placeholder 4">
            <a:extLst>
              <a:ext uri="{FF2B5EF4-FFF2-40B4-BE49-F238E27FC236}">
                <a16:creationId xmlns:a16="http://schemas.microsoft.com/office/drawing/2014/main" id="{F894AF12-1806-FB0E-D5A0-97CE211B921D}"/>
              </a:ext>
            </a:extLst>
          </p:cNvPr>
          <p:cNvSpPr>
            <a:spLocks noGrp="1"/>
          </p:cNvSpPr>
          <p:nvPr>
            <p:ph idx="1"/>
          </p:nvPr>
        </p:nvSpPr>
        <p:spPr/>
        <p:txBody>
          <a:bodyPr/>
          <a:lstStyle/>
          <a:p>
            <a:pPr marL="0" indent="0" algn="just">
              <a:spcBef>
                <a:spcPts val="2500"/>
              </a:spcBef>
              <a:buNone/>
            </a:pPr>
            <a:r>
              <a:rPr lang="en-GB" sz="1600" b="1" dirty="0"/>
              <a:t>Simplified Ballot Requirements</a:t>
            </a:r>
          </a:p>
          <a:p>
            <a:pPr marL="0" lvl="1" indent="0" algn="just">
              <a:buNone/>
            </a:pPr>
            <a:r>
              <a:rPr lang="en-GB" sz="1600" dirty="0"/>
              <a:t>The Act removes the 50% turnout threshold, requiring only a simple majority for strike ballots to authorise action.</a:t>
            </a:r>
          </a:p>
          <a:p>
            <a:pPr marL="0" lvl="1" indent="0" algn="just">
              <a:buNone/>
            </a:pPr>
            <a:r>
              <a:rPr lang="en-GB" sz="1600" b="1" dirty="0"/>
              <a:t>Reduced Notice Period</a:t>
            </a:r>
          </a:p>
          <a:p>
            <a:pPr marL="0" lvl="1" indent="0" algn="just">
              <a:buNone/>
            </a:pPr>
            <a:r>
              <a:rPr lang="en-GB" sz="1600" dirty="0"/>
              <a:t>Notice period for industrial action is shortened from 14 to 10 days, accelerating mobilisation and reducing preparation time for employers.</a:t>
            </a:r>
          </a:p>
          <a:p>
            <a:pPr marL="0" lvl="1" indent="0" algn="just">
              <a:buNone/>
            </a:pPr>
            <a:r>
              <a:rPr lang="en-GB" sz="1600" b="1" dirty="0"/>
              <a:t>Repeal of Restrictions:</a:t>
            </a:r>
            <a:r>
              <a:rPr lang="en-GB" sz="1600" dirty="0"/>
              <a:t> Repeal of the Strikes (Minimum Service Levels) Act 2023 and most of the Trade Union Act 2016.</a:t>
            </a:r>
          </a:p>
          <a:p>
            <a:pPr marL="0" lvl="1" indent="0" algn="just">
              <a:buNone/>
            </a:pPr>
            <a:endParaRPr lang="en-GB" sz="1400" dirty="0"/>
          </a:p>
          <a:p>
            <a:pPr algn="just"/>
            <a:endParaRPr lang="en-GB" sz="1400" dirty="0"/>
          </a:p>
        </p:txBody>
      </p:sp>
      <p:sp>
        <p:nvSpPr>
          <p:cNvPr id="6" name="Content Placeholder 5">
            <a:extLst>
              <a:ext uri="{FF2B5EF4-FFF2-40B4-BE49-F238E27FC236}">
                <a16:creationId xmlns:a16="http://schemas.microsoft.com/office/drawing/2014/main" id="{6332C442-FA38-29A0-C8AF-2F9DEEE0A2D3}"/>
              </a:ext>
            </a:extLst>
          </p:cNvPr>
          <p:cNvSpPr>
            <a:spLocks noGrp="1"/>
          </p:cNvSpPr>
          <p:nvPr>
            <p:ph idx="13"/>
          </p:nvPr>
        </p:nvSpPr>
        <p:spPr/>
        <p:txBody>
          <a:bodyPr/>
          <a:lstStyle/>
          <a:p>
            <a:pPr marL="0" indent="0" algn="just">
              <a:spcBef>
                <a:spcPts val="2500"/>
              </a:spcBef>
              <a:buNone/>
            </a:pPr>
            <a:r>
              <a:rPr lang="en-GB" sz="1500" b="1" dirty="0"/>
              <a:t>Extended Mandate Validity</a:t>
            </a:r>
          </a:p>
          <a:p>
            <a:pPr marL="0" lvl="1" indent="0" algn="just">
              <a:buNone/>
            </a:pPr>
            <a:r>
              <a:rPr lang="en-GB" sz="1500" dirty="0"/>
              <a:t>Industrial action mandates now last 12 months instead of 6, allowing longer sustained pressure without repeat ballots.</a:t>
            </a:r>
          </a:p>
          <a:p>
            <a:pPr marL="0" lvl="1" indent="0" algn="just">
              <a:buNone/>
            </a:pPr>
            <a:r>
              <a:rPr lang="en-GB" sz="1500" b="1" dirty="0"/>
              <a:t>Modernised Voting Methods</a:t>
            </a:r>
          </a:p>
          <a:p>
            <a:pPr marL="0" lvl="1" indent="0" algn="just">
              <a:buNone/>
            </a:pPr>
            <a:r>
              <a:rPr lang="en-GB" sz="1500" dirty="0"/>
              <a:t>Electronic balloting is introduced alongside postal voting, modernising the process and potentially increasing voter turnout.</a:t>
            </a:r>
          </a:p>
          <a:p>
            <a:pPr marL="0" lvl="1" indent="0" algn="just">
              <a:buNone/>
            </a:pPr>
            <a:r>
              <a:rPr lang="en-GB" sz="1500" b="1" dirty="0"/>
              <a:t>Protection for employees for taking industrial action</a:t>
            </a:r>
            <a:r>
              <a:rPr lang="en-GB" sz="1500" dirty="0"/>
              <a:t> </a:t>
            </a:r>
          </a:p>
          <a:p>
            <a:pPr marL="0" lvl="1" indent="0" algn="just">
              <a:buNone/>
            </a:pPr>
            <a:r>
              <a:rPr lang="en-GB" sz="1500" dirty="0"/>
              <a:t>Previously, employees taking part in industrial action were only protected from unfair dismissal for an initial ‘protected period’ of 12 weeks. This has now been removed and protection is open-ended </a:t>
            </a:r>
          </a:p>
          <a:p>
            <a:pPr algn="just"/>
            <a:endParaRPr lang="en-GB" sz="2000" dirty="0"/>
          </a:p>
        </p:txBody>
      </p:sp>
    </p:spTree>
    <p:extLst>
      <p:ext uri="{BB962C8B-B14F-4D97-AF65-F5344CB8AC3E}">
        <p14:creationId xmlns:p14="http://schemas.microsoft.com/office/powerpoint/2010/main" val="301158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B422-FECA-8536-C574-48DCF6FDE49E}"/>
              </a:ext>
            </a:extLst>
          </p:cNvPr>
          <p:cNvSpPr>
            <a:spLocks noGrp="1"/>
          </p:cNvSpPr>
          <p:nvPr>
            <p:ph type="title"/>
          </p:nvPr>
        </p:nvSpPr>
        <p:spPr>
          <a:xfrm>
            <a:off x="360000" y="294266"/>
            <a:ext cx="6550817" cy="1022955"/>
          </a:xfrm>
        </p:spPr>
        <p:txBody>
          <a:bodyPr anchor="t">
            <a:normAutofit/>
          </a:bodyPr>
          <a:lstStyle/>
          <a:p>
            <a:r>
              <a:rPr lang="en-GB" dirty="0"/>
              <a:t>Derecognition </a:t>
            </a:r>
          </a:p>
        </p:txBody>
      </p:sp>
      <p:sp>
        <p:nvSpPr>
          <p:cNvPr id="1031" name="Content Placeholder 2">
            <a:extLst>
              <a:ext uri="{FF2B5EF4-FFF2-40B4-BE49-F238E27FC236}">
                <a16:creationId xmlns:a16="http://schemas.microsoft.com/office/drawing/2014/main" id="{53634AA7-02D5-EAB7-A024-74A06605A951}"/>
              </a:ext>
            </a:extLst>
          </p:cNvPr>
          <p:cNvSpPr>
            <a:spLocks noGrp="1"/>
          </p:cNvSpPr>
          <p:nvPr>
            <p:ph idx="1"/>
          </p:nvPr>
        </p:nvSpPr>
        <p:spPr>
          <a:xfrm>
            <a:off x="360002" y="1462863"/>
            <a:ext cx="3959999" cy="4663300"/>
          </a:xfrm>
        </p:spPr>
        <p:txBody>
          <a:bodyPr/>
          <a:lstStyle/>
          <a:p>
            <a:r>
              <a:rPr lang="en-US" sz="2400" dirty="0"/>
              <a:t>Shines a light on the situation</a:t>
            </a:r>
          </a:p>
          <a:p>
            <a:r>
              <a:rPr lang="en-US" sz="2400" dirty="0"/>
              <a:t>Damage industrial relations</a:t>
            </a:r>
          </a:p>
          <a:p>
            <a:r>
              <a:rPr lang="en-US" sz="2400" dirty="0"/>
              <a:t>Reputational damage</a:t>
            </a:r>
          </a:p>
          <a:p>
            <a:r>
              <a:rPr lang="en-US" sz="2400" dirty="0"/>
              <a:t>Perception of something lost</a:t>
            </a:r>
          </a:p>
          <a:p>
            <a:r>
              <a:rPr lang="en-US" sz="2400" dirty="0"/>
              <a:t>Loss of employee voice</a:t>
            </a:r>
          </a:p>
          <a:p>
            <a:r>
              <a:rPr lang="en-US" sz="2400" dirty="0"/>
              <a:t>But we have an employee forum!</a:t>
            </a:r>
          </a:p>
        </p:txBody>
      </p:sp>
      <p:pic>
        <p:nvPicPr>
          <p:cNvPr id="1026" name="Picture 2" descr="An annoyed woman shows pointing with ...">
            <a:extLst>
              <a:ext uri="{FF2B5EF4-FFF2-40B4-BE49-F238E27FC236}">
                <a16:creationId xmlns:a16="http://schemas.microsoft.com/office/drawing/2014/main" id="{1C8BC1AC-9C22-665B-2CEF-ADA6899A041F}"/>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r="37445" b="-1"/>
          <a:stretch>
            <a:fillRect/>
          </a:stretch>
        </p:blipFill>
        <p:spPr bwMode="auto">
          <a:xfrm>
            <a:off x="4758885" y="1462863"/>
            <a:ext cx="3959999" cy="4663300"/>
          </a:xfrm>
          <a:prstGeom prst="rect">
            <a:avLst/>
          </a:prstGeom>
          <a:solidFill>
            <a:srgbClr val="FFFFFF"/>
          </a:solidFill>
        </p:spPr>
      </p:pic>
    </p:spTree>
    <p:extLst>
      <p:ext uri="{BB962C8B-B14F-4D97-AF65-F5344CB8AC3E}">
        <p14:creationId xmlns:p14="http://schemas.microsoft.com/office/powerpoint/2010/main" val="70122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F1A2-E1CA-890D-BC51-F1BB16EBEC75}"/>
              </a:ext>
            </a:extLst>
          </p:cNvPr>
          <p:cNvSpPr>
            <a:spLocks noGrp="1"/>
          </p:cNvSpPr>
          <p:nvPr>
            <p:ph type="title"/>
          </p:nvPr>
        </p:nvSpPr>
        <p:spPr/>
        <p:txBody>
          <a:bodyPr/>
          <a:lstStyle/>
          <a:p>
            <a:r>
              <a:rPr lang="en-GB" dirty="0"/>
              <a:t>Managing the relationship in practice</a:t>
            </a:r>
          </a:p>
        </p:txBody>
      </p:sp>
      <p:sp>
        <p:nvSpPr>
          <p:cNvPr id="3" name="Content Placeholder 2">
            <a:extLst>
              <a:ext uri="{FF2B5EF4-FFF2-40B4-BE49-F238E27FC236}">
                <a16:creationId xmlns:a16="http://schemas.microsoft.com/office/drawing/2014/main" id="{F369B28C-9B1E-C494-55CA-F74EDD3B71EC}"/>
              </a:ext>
            </a:extLst>
          </p:cNvPr>
          <p:cNvSpPr>
            <a:spLocks noGrp="1"/>
          </p:cNvSpPr>
          <p:nvPr>
            <p:ph idx="1"/>
          </p:nvPr>
        </p:nvSpPr>
        <p:spPr>
          <a:xfrm>
            <a:off x="360002" y="1462863"/>
            <a:ext cx="5303680" cy="4663300"/>
          </a:xfrm>
        </p:spPr>
        <p:txBody>
          <a:bodyPr/>
          <a:lstStyle/>
          <a:p>
            <a:r>
              <a:rPr lang="en-GB" sz="1500" b="1" dirty="0"/>
              <a:t>Ignoring contact</a:t>
            </a:r>
          </a:p>
          <a:p>
            <a:r>
              <a:rPr lang="en-GB" sz="1500" b="1" dirty="0"/>
              <a:t>PUTBP</a:t>
            </a:r>
          </a:p>
          <a:p>
            <a:r>
              <a:rPr lang="en-GB" sz="1500" b="1" dirty="0"/>
              <a:t>Not treating each other as equals-lack of respect-they don’t speak for everyone…</a:t>
            </a:r>
          </a:p>
          <a:p>
            <a:r>
              <a:rPr lang="en-GB" sz="1500" b="1" dirty="0"/>
              <a:t>Conflict? That’s bad! Are you a unitarist?</a:t>
            </a:r>
          </a:p>
          <a:p>
            <a:r>
              <a:rPr lang="en-GB" sz="1500" b="1" dirty="0"/>
              <a:t>Language used-yours and theirs-’shopping lists’</a:t>
            </a:r>
          </a:p>
          <a:p>
            <a:r>
              <a:rPr lang="en-GB" sz="1500" b="1" dirty="0"/>
              <a:t>Preconceived ideas</a:t>
            </a:r>
          </a:p>
          <a:p>
            <a:r>
              <a:rPr lang="en-GB" sz="1500" b="1" dirty="0"/>
              <a:t>Ignoring feelings or concerns</a:t>
            </a:r>
          </a:p>
          <a:p>
            <a:r>
              <a:rPr lang="en-GB" sz="1500" b="1" dirty="0"/>
              <a:t>Lack of interest</a:t>
            </a:r>
          </a:p>
          <a:p>
            <a:r>
              <a:rPr lang="en-GB" sz="1500" b="1" dirty="0"/>
              <a:t>Rushing</a:t>
            </a:r>
          </a:p>
          <a:p>
            <a:r>
              <a:rPr lang="en-GB" sz="1500" b="1" dirty="0"/>
              <a:t>Mehrabian (2017) the importance of body language</a:t>
            </a:r>
          </a:p>
          <a:p>
            <a:endParaRPr lang="en-GB" dirty="0"/>
          </a:p>
        </p:txBody>
      </p:sp>
      <p:pic>
        <p:nvPicPr>
          <p:cNvPr id="5" name="Content Placeholder 4" descr="acas_icon_padlock.png">
            <a:extLst>
              <a:ext uri="{FF2B5EF4-FFF2-40B4-BE49-F238E27FC236}">
                <a16:creationId xmlns:a16="http://schemas.microsoft.com/office/drawing/2014/main" id="{18E7DEE8-B389-9903-1C0C-B72635109375}"/>
              </a:ext>
            </a:extLst>
          </p:cNvPr>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6016059" y="1658372"/>
            <a:ext cx="1271588" cy="1207294"/>
          </a:xfrm>
          <a:prstGeom prst="rect">
            <a:avLst/>
          </a:prstGeom>
        </p:spPr>
      </p:pic>
    </p:spTree>
    <p:extLst>
      <p:ext uri="{BB962C8B-B14F-4D97-AF65-F5344CB8AC3E}">
        <p14:creationId xmlns:p14="http://schemas.microsoft.com/office/powerpoint/2010/main" val="87393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60002" y="1462863"/>
            <a:ext cx="3959999" cy="4663300"/>
          </a:xfrm>
        </p:spPr>
        <p:txBody>
          <a:bodyPr>
            <a:normAutofit lnSpcReduction="10000"/>
          </a:bodyPr>
          <a:lstStyle/>
          <a:p>
            <a:pPr marL="0" indent="0">
              <a:buNone/>
            </a:pPr>
            <a:r>
              <a:rPr lang="en-US" sz="2400" b="1" dirty="0"/>
              <a:t>Agenda</a:t>
            </a:r>
          </a:p>
          <a:p>
            <a:pPr marL="0" indent="0">
              <a:buNone/>
            </a:pPr>
            <a:r>
              <a:rPr lang="en-US" sz="2400" b="1" dirty="0"/>
              <a:t>Trade Unions &amp; Current UK Developments</a:t>
            </a:r>
          </a:p>
          <a:p>
            <a:r>
              <a:rPr lang="en-GB" dirty="0"/>
              <a:t>History of Trade Unions in the UK</a:t>
            </a:r>
          </a:p>
          <a:p>
            <a:r>
              <a:rPr lang="en-GB" dirty="0"/>
              <a:t>The Employer rights bill</a:t>
            </a:r>
          </a:p>
          <a:p>
            <a:r>
              <a:rPr lang="en-GB" dirty="0"/>
              <a:t>Practical implications for employers</a:t>
            </a:r>
          </a:p>
          <a:p>
            <a:r>
              <a:rPr lang="en-GB" dirty="0"/>
              <a:t>Key terminology/processes</a:t>
            </a:r>
          </a:p>
          <a:p>
            <a:r>
              <a:rPr lang="en-GB" dirty="0"/>
              <a:t>Where things can go wrong</a:t>
            </a:r>
          </a:p>
          <a:p>
            <a:endParaRPr lang="en-GB" dirty="0"/>
          </a:p>
          <a:p>
            <a:pPr marL="0" indent="0">
              <a:buNone/>
            </a:pPr>
            <a:endParaRPr lang="en-GB" dirty="0"/>
          </a:p>
        </p:txBody>
      </p:sp>
      <p:pic>
        <p:nvPicPr>
          <p:cNvPr id="4" name="Picture 3" descr="Shaking hands on construction helmet construction in the background">
            <a:extLst>
              <a:ext uri="{FF2B5EF4-FFF2-40B4-BE49-F238E27FC236}">
                <a16:creationId xmlns:a16="http://schemas.microsoft.com/office/drawing/2014/main" id="{E2765F13-5DCF-95F5-DF81-FB52E87866C0}"/>
              </a:ext>
            </a:extLst>
          </p:cNvPr>
          <p:cNvPicPr>
            <a:picLocks noChangeAspect="1"/>
          </p:cNvPicPr>
          <p:nvPr/>
        </p:nvPicPr>
        <p:blipFill>
          <a:blip r:embed="rId2"/>
          <a:srcRect l="25665" r="17653" b="3"/>
          <a:stretch>
            <a:fillRect/>
          </a:stretch>
        </p:blipFill>
        <p:spPr>
          <a:xfrm>
            <a:off x="4758885" y="1462863"/>
            <a:ext cx="3959999" cy="4663300"/>
          </a:xfrm>
          <a:prstGeom prst="rect">
            <a:avLst/>
          </a:prstGeom>
          <a:noFill/>
        </p:spPr>
      </p:pic>
    </p:spTree>
    <p:extLst>
      <p:ext uri="{BB962C8B-B14F-4D97-AF65-F5344CB8AC3E}">
        <p14:creationId xmlns:p14="http://schemas.microsoft.com/office/powerpoint/2010/main" val="260916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628650" y="1825625"/>
            <a:ext cx="3886200" cy="4351338"/>
          </a:xfrm>
        </p:spPr>
        <p:txBody>
          <a:bodyPr vert="horz" lIns="91440" tIns="45720" rIns="91440" bIns="45720" rtlCol="0">
            <a:normAutofit/>
          </a:bodyPr>
          <a:lstStyle/>
          <a:p>
            <a:pPr marL="0" indent="0">
              <a:buNone/>
            </a:pPr>
            <a:r>
              <a:rPr lang="en-US" b="1" dirty="0">
                <a:latin typeface="Century Gothic" panose="020B0502020202020204" pitchFamily="34" charset="0"/>
              </a:rPr>
              <a:t>A Brief Historical Overview of UK Trade Unionism</a:t>
            </a:r>
            <a:endParaRPr lang="en-GB" b="1" dirty="0">
              <a:latin typeface="Century Gothic" panose="020B0502020202020204" pitchFamily="34" charset="0"/>
            </a:endParaRPr>
          </a:p>
          <a:p>
            <a:endParaRPr lang="en-GB" dirty="0"/>
          </a:p>
          <a:p>
            <a:endParaRPr lang="en-GB" dirty="0"/>
          </a:p>
        </p:txBody>
      </p:sp>
      <p:sp>
        <p:nvSpPr>
          <p:cNvPr id="4" name="TextBox 3">
            <a:extLst>
              <a:ext uri="{FF2B5EF4-FFF2-40B4-BE49-F238E27FC236}">
                <a16:creationId xmlns:a16="http://schemas.microsoft.com/office/drawing/2014/main" id="{35F65539-856C-F7BC-4273-EF51DD20C025}"/>
              </a:ext>
            </a:extLst>
          </p:cNvPr>
          <p:cNvSpPr txBox="1"/>
          <p:nvPr/>
        </p:nvSpPr>
        <p:spPr>
          <a:xfrm>
            <a:off x="4629150" y="1825625"/>
            <a:ext cx="3886200" cy="4351338"/>
          </a:xfrm>
          <a:prstGeom prst="rect">
            <a:avLst/>
          </a:prstGeom>
        </p:spPr>
        <p:txBody>
          <a:bodyPr vert="horz" lIns="91440" tIns="45720" rIns="91440" bIns="45720" rtlCol="0">
            <a:normAutofit fontScale="92500" lnSpcReduction="10000"/>
          </a:bodyPr>
          <a:lstStyle/>
          <a:p>
            <a:pPr marL="228600" indent="-228600" defTabSz="914400">
              <a:lnSpc>
                <a:spcPct val="90000"/>
              </a:lnSpc>
              <a:spcBef>
                <a:spcPts val="1000"/>
              </a:spcBef>
              <a:buFont typeface="Arial" panose="020B0604020202020204" pitchFamily="34" charset="0"/>
              <a:buChar char="•"/>
            </a:pPr>
            <a:r>
              <a:rPr lang="en-US" sz="1500" b="1" dirty="0">
                <a:latin typeface="Century Gothic" panose="020B0502020202020204" pitchFamily="34" charset="0"/>
              </a:rPr>
              <a:t>Origins and </a:t>
            </a:r>
            <a:r>
              <a:rPr lang="en-US" sz="1500" b="1" dirty="0" err="1">
                <a:latin typeface="Century Gothic" panose="020B0502020202020204" pitchFamily="34" charset="0"/>
              </a:rPr>
              <a:t>Legalisation</a:t>
            </a:r>
            <a:endParaRPr lang="en-US" sz="1500" b="1" dirty="0">
              <a:latin typeface="Century Gothic" panose="020B0502020202020204" pitchFamily="34" charset="0"/>
            </a:endParaRPr>
          </a:p>
          <a:p>
            <a:pPr marL="228600" lvl="1" indent="-228600" defTabSz="914400">
              <a:lnSpc>
                <a:spcPct val="90000"/>
              </a:lnSpc>
              <a:spcBef>
                <a:spcPts val="1000"/>
              </a:spcBef>
              <a:buFont typeface="Arial" panose="020B0604020202020204" pitchFamily="34" charset="0"/>
              <a:buChar char="•"/>
            </a:pPr>
            <a:r>
              <a:rPr lang="en-US" sz="1500" dirty="0">
                <a:latin typeface="Century Gothic" panose="020B0502020202020204" pitchFamily="34" charset="0"/>
              </a:rPr>
              <a:t>Trade unions began in the 19th century challenging poor working conditions, gaining legal status in 1871</a:t>
            </a:r>
          </a:p>
          <a:p>
            <a:pPr marL="228600" lvl="1" indent="-228600" defTabSz="914400">
              <a:lnSpc>
                <a:spcPct val="90000"/>
              </a:lnSpc>
              <a:spcBef>
                <a:spcPts val="1000"/>
              </a:spcBef>
              <a:buFont typeface="Arial" panose="020B0604020202020204" pitchFamily="34" charset="0"/>
              <a:buChar char="•"/>
            </a:pPr>
            <a:r>
              <a:rPr lang="en-US" sz="1500" dirty="0" err="1">
                <a:latin typeface="Century Gothic" panose="020B0502020202020204" pitchFamily="34" charset="0"/>
              </a:rPr>
              <a:t>Tolpuddle</a:t>
            </a:r>
            <a:r>
              <a:rPr lang="en-US" sz="1500" dirty="0">
                <a:latin typeface="Century Gothic" panose="020B0502020202020204" pitchFamily="34" charset="0"/>
              </a:rPr>
              <a:t> Martyrs</a:t>
            </a:r>
          </a:p>
          <a:p>
            <a:pPr marL="228600" indent="-228600" defTabSz="914400">
              <a:lnSpc>
                <a:spcPct val="90000"/>
              </a:lnSpc>
              <a:spcBef>
                <a:spcPts val="1000"/>
              </a:spcBef>
              <a:buFont typeface="Arial" panose="020B0604020202020204" pitchFamily="34" charset="0"/>
              <a:buChar char="•"/>
            </a:pPr>
            <a:r>
              <a:rPr lang="en-US" sz="1500" b="1" dirty="0">
                <a:latin typeface="Century Gothic" panose="020B0502020202020204" pitchFamily="34" charset="0"/>
              </a:rPr>
              <a:t>20th Century Influence</a:t>
            </a:r>
          </a:p>
          <a:p>
            <a:pPr marL="228600" lvl="1" indent="-228600" defTabSz="914400">
              <a:lnSpc>
                <a:spcPct val="90000"/>
              </a:lnSpc>
              <a:spcBef>
                <a:spcPts val="1000"/>
              </a:spcBef>
              <a:buFont typeface="Arial" panose="020B0604020202020204" pitchFamily="34" charset="0"/>
              <a:buChar char="•"/>
            </a:pPr>
            <a:r>
              <a:rPr lang="en-US" sz="1500" dirty="0">
                <a:latin typeface="Century Gothic" panose="020B0502020202020204" pitchFamily="34" charset="0"/>
              </a:rPr>
              <a:t>Unions grew powerful in collective bargaining across major industries, shaping national employment standards</a:t>
            </a:r>
          </a:p>
          <a:p>
            <a:pPr marL="228600" indent="-228600" defTabSz="914400">
              <a:lnSpc>
                <a:spcPct val="90000"/>
              </a:lnSpc>
              <a:spcBef>
                <a:spcPts val="1000"/>
              </a:spcBef>
              <a:buFont typeface="Arial" panose="020B0604020202020204" pitchFamily="34" charset="0"/>
              <a:buChar char="•"/>
            </a:pPr>
            <a:r>
              <a:rPr lang="en-US" sz="1500" b="1" dirty="0">
                <a:latin typeface="Century Gothic" panose="020B0502020202020204" pitchFamily="34" charset="0"/>
              </a:rPr>
              <a:t>Legislative Challenges</a:t>
            </a:r>
          </a:p>
          <a:p>
            <a:pPr marL="228600" lvl="1" indent="-228600" defTabSz="914400">
              <a:lnSpc>
                <a:spcPct val="90000"/>
              </a:lnSpc>
              <a:spcBef>
                <a:spcPts val="1000"/>
              </a:spcBef>
              <a:buFont typeface="Arial" panose="020B0604020202020204" pitchFamily="34" charset="0"/>
              <a:buChar char="•"/>
            </a:pPr>
            <a:r>
              <a:rPr lang="en-US" sz="1500" dirty="0">
                <a:latin typeface="Century Gothic" panose="020B0502020202020204" pitchFamily="34" charset="0"/>
              </a:rPr>
              <a:t>1980s reforms restricted union powers, reducing influence over striking and picketing activities</a:t>
            </a:r>
          </a:p>
          <a:p>
            <a:pPr marL="228600" indent="-228600" defTabSz="914400">
              <a:lnSpc>
                <a:spcPct val="90000"/>
              </a:lnSpc>
              <a:spcBef>
                <a:spcPts val="1000"/>
              </a:spcBef>
              <a:buFont typeface="Arial" panose="020B0604020202020204" pitchFamily="34" charset="0"/>
              <a:buChar char="•"/>
            </a:pPr>
            <a:r>
              <a:rPr lang="en-US" sz="1500" b="1" dirty="0">
                <a:latin typeface="Century Gothic" panose="020B0502020202020204" pitchFamily="34" charset="0"/>
              </a:rPr>
              <a:t>Recent Reforms and Revival</a:t>
            </a:r>
          </a:p>
          <a:p>
            <a:pPr marL="228600" lvl="1" indent="-228600" defTabSz="914400">
              <a:lnSpc>
                <a:spcPct val="90000"/>
              </a:lnSpc>
              <a:spcBef>
                <a:spcPts val="1000"/>
              </a:spcBef>
              <a:buFont typeface="Arial" panose="020B0604020202020204" pitchFamily="34" charset="0"/>
              <a:buChar char="•"/>
            </a:pPr>
            <a:r>
              <a:rPr lang="en-US" sz="1500" dirty="0">
                <a:latin typeface="Century Gothic" panose="020B0502020202020204" pitchFamily="34" charset="0"/>
              </a:rPr>
              <a:t>2020s reforms like Employment Rights Act strengthen unions and enhance worker protections</a:t>
            </a:r>
          </a:p>
        </p:txBody>
      </p:sp>
      <p:pic>
        <p:nvPicPr>
          <p:cNvPr id="1026" name="Picture 2" descr="The trade unions of the Middle Ages - People's History Museum: The national  museum of democracy">
            <a:extLst>
              <a:ext uri="{FF2B5EF4-FFF2-40B4-BE49-F238E27FC236}">
                <a16:creationId xmlns:a16="http://schemas.microsoft.com/office/drawing/2014/main" id="{B64B43DE-ABAE-1F0B-4F81-4D8A50BD0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960130"/>
            <a:ext cx="3886200" cy="25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0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7C82-82E8-5AF1-EC02-9C8FC25695C7}"/>
              </a:ext>
            </a:extLst>
          </p:cNvPr>
          <p:cNvSpPr>
            <a:spLocks noGrp="1"/>
          </p:cNvSpPr>
          <p:nvPr>
            <p:ph type="title"/>
          </p:nvPr>
        </p:nvSpPr>
        <p:spPr/>
        <p:txBody>
          <a:bodyPr/>
          <a:lstStyle/>
          <a:p>
            <a:r>
              <a:rPr lang="en-GB" dirty="0">
                <a:solidFill>
                  <a:schemeClr val="tx1"/>
                </a:solidFill>
              </a:rPr>
              <a:t>What is a trade union?</a:t>
            </a:r>
          </a:p>
        </p:txBody>
      </p:sp>
      <p:sp>
        <p:nvSpPr>
          <p:cNvPr id="3" name="Content Placeholder 2">
            <a:extLst>
              <a:ext uri="{FF2B5EF4-FFF2-40B4-BE49-F238E27FC236}">
                <a16:creationId xmlns:a16="http://schemas.microsoft.com/office/drawing/2014/main" id="{96779761-DF41-4F22-F41A-C732E9F09754}"/>
              </a:ext>
            </a:extLst>
          </p:cNvPr>
          <p:cNvSpPr>
            <a:spLocks noGrp="1"/>
          </p:cNvSpPr>
          <p:nvPr>
            <p:ph idx="1"/>
          </p:nvPr>
        </p:nvSpPr>
        <p:spPr>
          <a:xfrm>
            <a:off x="360002" y="1462863"/>
            <a:ext cx="7705696" cy="4663300"/>
          </a:xfrm>
        </p:spPr>
        <p:txBody>
          <a:bodyPr/>
          <a:lstStyle/>
          <a:p>
            <a:r>
              <a:rPr lang="en-GB" dirty="0"/>
              <a:t>A UK trade union is an independent, member-based organisation of workers—often in specific industries—formed to protect and improve working conditions, pay, and benefits through collective bargaining. They represent members in disputes, negotiate with employers, and provide legal or financial advice</a:t>
            </a:r>
          </a:p>
          <a:p>
            <a:r>
              <a:rPr lang="en-GB" dirty="0"/>
              <a:t>"Recognised" unions have formal rights to negotiate on behalf of staff.</a:t>
            </a:r>
          </a:p>
          <a:p>
            <a:r>
              <a:rPr lang="en-GB" dirty="0"/>
              <a:t>The legal framework for trade unions is primarily set out in the Trade Union and Labour Relations (Consolidation) Act 1992-Known as TULRCA</a:t>
            </a:r>
          </a:p>
          <a:p>
            <a:endParaRPr lang="en-GB" dirty="0"/>
          </a:p>
        </p:txBody>
      </p:sp>
    </p:spTree>
    <p:extLst>
      <p:ext uri="{BB962C8B-B14F-4D97-AF65-F5344CB8AC3E}">
        <p14:creationId xmlns:p14="http://schemas.microsoft.com/office/powerpoint/2010/main" val="106180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B0AC7-D7C1-8F71-6486-4E33358F0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D3FF2-8989-F360-8D72-8762AA44DD90}"/>
              </a:ext>
            </a:extLst>
          </p:cNvPr>
          <p:cNvSpPr>
            <a:spLocks noGrp="1"/>
          </p:cNvSpPr>
          <p:nvPr>
            <p:ph type="title"/>
          </p:nvPr>
        </p:nvSpPr>
        <p:spPr/>
        <p:txBody>
          <a:bodyPr/>
          <a:lstStyle/>
          <a:p>
            <a:r>
              <a:rPr lang="en-GB" dirty="0">
                <a:solidFill>
                  <a:schemeClr val="tx1"/>
                </a:solidFill>
              </a:rPr>
              <a:t>Who is in a trade union?</a:t>
            </a:r>
          </a:p>
        </p:txBody>
      </p:sp>
      <p:sp>
        <p:nvSpPr>
          <p:cNvPr id="3" name="Content Placeholder 2">
            <a:extLst>
              <a:ext uri="{FF2B5EF4-FFF2-40B4-BE49-F238E27FC236}">
                <a16:creationId xmlns:a16="http://schemas.microsoft.com/office/drawing/2014/main" id="{DC997B3D-DD5A-B7BA-94B8-88799C0E164C}"/>
              </a:ext>
            </a:extLst>
          </p:cNvPr>
          <p:cNvSpPr>
            <a:spLocks noGrp="1"/>
          </p:cNvSpPr>
          <p:nvPr>
            <p:ph idx="1"/>
          </p:nvPr>
        </p:nvSpPr>
        <p:spPr>
          <a:xfrm>
            <a:off x="360002" y="1462863"/>
            <a:ext cx="7705696" cy="4663300"/>
          </a:xfrm>
        </p:spPr>
        <p:txBody>
          <a:bodyPr/>
          <a:lstStyle/>
          <a:p>
            <a:r>
              <a:rPr lang="en-GB" sz="1800" b="1" dirty="0"/>
              <a:t>Who is Joining?</a:t>
            </a:r>
            <a:endParaRPr lang="en-GB" sz="1800" dirty="0"/>
          </a:p>
          <a:p>
            <a:pPr lvl="1"/>
            <a:r>
              <a:rPr lang="en-GB" sz="1800" b="1" dirty="0"/>
              <a:t>Gender:</a:t>
            </a:r>
            <a:r>
              <a:rPr lang="en-GB" sz="1800" dirty="0"/>
              <a:t> Female employees saw a rise in membership, making up 3.7 million members, while male membership fell in 2024.</a:t>
            </a:r>
          </a:p>
          <a:p>
            <a:pPr lvl="1"/>
            <a:r>
              <a:rPr lang="en-GB" sz="1800" b="1" dirty="0"/>
              <a:t>Education:</a:t>
            </a:r>
            <a:r>
              <a:rPr lang="en-GB" sz="1800" dirty="0"/>
              <a:t> Roughly 62% of union members hold a degree or higher education qualification.</a:t>
            </a:r>
          </a:p>
          <a:p>
            <a:pPr lvl="1"/>
            <a:r>
              <a:rPr lang="en-GB" sz="1800" b="1" dirty="0"/>
              <a:t>Longevity:</a:t>
            </a:r>
            <a:r>
              <a:rPr lang="en-GB" sz="1800" dirty="0"/>
              <a:t> Around 45% of members have been with their current employer for over 10 years.</a:t>
            </a:r>
          </a:p>
          <a:p>
            <a:pPr lvl="1"/>
            <a:r>
              <a:rPr lang="en-GB" sz="1800" b="1" dirty="0"/>
              <a:t>Regions:</a:t>
            </a:r>
            <a:r>
              <a:rPr lang="en-GB" sz="1800" dirty="0"/>
              <a:t> Membership density increased in Scotland, Wales, and Northern Ireland in 2023.</a:t>
            </a:r>
          </a:p>
          <a:p>
            <a:r>
              <a:rPr lang="en-GB" sz="1800" b="1" dirty="0"/>
              <a:t>Top Unions by Membership:</a:t>
            </a:r>
            <a:r>
              <a:rPr lang="en-GB" sz="1800" dirty="0"/>
              <a:t> UNISON (public services), Unite (general), GMB (general), NEU (education), and USDAW (retail/distribution)</a:t>
            </a:r>
          </a:p>
          <a:p>
            <a:endParaRPr lang="en-GB" dirty="0"/>
          </a:p>
        </p:txBody>
      </p:sp>
    </p:spTree>
    <p:extLst>
      <p:ext uri="{BB962C8B-B14F-4D97-AF65-F5344CB8AC3E}">
        <p14:creationId xmlns:p14="http://schemas.microsoft.com/office/powerpoint/2010/main" val="118525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2BC02-EDEC-53B7-00AC-6D37068E9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76E6A-6654-C26A-6A99-877E60D7B238}"/>
              </a:ext>
            </a:extLst>
          </p:cNvPr>
          <p:cNvSpPr>
            <a:spLocks noGrp="1"/>
          </p:cNvSpPr>
          <p:nvPr>
            <p:ph type="title"/>
          </p:nvPr>
        </p:nvSpPr>
        <p:spPr/>
        <p:txBody>
          <a:bodyPr/>
          <a:lstStyle/>
          <a:p>
            <a:r>
              <a:rPr lang="en-GB" dirty="0">
                <a:solidFill>
                  <a:schemeClr val="tx1"/>
                </a:solidFill>
              </a:rPr>
              <a:t>Membership density</a:t>
            </a:r>
          </a:p>
        </p:txBody>
      </p:sp>
      <p:pic>
        <p:nvPicPr>
          <p:cNvPr id="1026" name="Picture 2" descr="trade-union-membership-1894-2024">
            <a:extLst>
              <a:ext uri="{FF2B5EF4-FFF2-40B4-BE49-F238E27FC236}">
                <a16:creationId xmlns:a16="http://schemas.microsoft.com/office/drawing/2014/main" id="{0FDC6526-31E9-EC2A-E605-F4B521D65C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225" y="1479550"/>
            <a:ext cx="76200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3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60002" y="327804"/>
            <a:ext cx="3959999" cy="5798359"/>
          </a:xfrm>
        </p:spPr>
        <p:txBody>
          <a:bodyPr>
            <a:normAutofit fontScale="25000" lnSpcReduction="20000"/>
          </a:bodyPr>
          <a:lstStyle/>
          <a:p>
            <a:pPr marL="0" indent="0">
              <a:buNone/>
            </a:pPr>
            <a:r>
              <a:rPr lang="en-GB" sz="6200" b="1" dirty="0"/>
              <a:t>Role of Trade Unions</a:t>
            </a:r>
          </a:p>
          <a:p>
            <a:pPr marL="0" indent="0">
              <a:spcBef>
                <a:spcPts val="2500"/>
              </a:spcBef>
              <a:buNone/>
            </a:pPr>
            <a:r>
              <a:rPr lang="en-GB" sz="6400" b="1" dirty="0"/>
              <a:t>Collective Strength and Negotiation</a:t>
            </a:r>
          </a:p>
          <a:p>
            <a:pPr marL="0" lvl="1" indent="0">
              <a:buNone/>
            </a:pPr>
            <a:r>
              <a:rPr lang="en-GB" sz="6400" dirty="0"/>
              <a:t>Trade unions empower workers to negotiate collectively for fair pay, security, and working conditions, enhancing employee influence.</a:t>
            </a:r>
          </a:p>
          <a:p>
            <a:pPr marL="0" lvl="1" indent="0">
              <a:buNone/>
            </a:pPr>
            <a:r>
              <a:rPr lang="en-GB" sz="6400" b="1" dirty="0"/>
              <a:t>Representation and Legal Support</a:t>
            </a:r>
          </a:p>
          <a:p>
            <a:pPr marL="0" lvl="1" indent="0">
              <a:buNone/>
            </a:pPr>
            <a:r>
              <a:rPr lang="en-GB" sz="6400" dirty="0"/>
              <a:t>Unions provide representation in disputes and disciplinary processes, ensuring fairness and specialist legal advice for employees.</a:t>
            </a:r>
          </a:p>
          <a:p>
            <a:pPr marL="0" lvl="1" indent="0">
              <a:buNone/>
            </a:pPr>
            <a:r>
              <a:rPr lang="en-GB" sz="6400" b="1" dirty="0"/>
              <a:t>Collective Bargaining and Industrial Stability</a:t>
            </a:r>
          </a:p>
          <a:p>
            <a:pPr marL="0" lvl="1" indent="0">
              <a:buNone/>
            </a:pPr>
            <a:r>
              <a:rPr lang="en-GB" sz="6400" dirty="0"/>
              <a:t>Unions negotiate sector-wide agreements with employers that stabilize pay and working conditions, improving employment standards.</a:t>
            </a:r>
          </a:p>
          <a:p>
            <a:pPr marL="0" lvl="1" indent="0">
              <a:buNone/>
            </a:pPr>
            <a:r>
              <a:rPr lang="en-GB" sz="6400" b="1" dirty="0"/>
              <a:t>Advocacy and Policy Reform</a:t>
            </a:r>
          </a:p>
          <a:p>
            <a:pPr marL="0" lvl="1" indent="0">
              <a:buNone/>
            </a:pPr>
            <a:r>
              <a:rPr lang="en-GB" sz="6400" dirty="0"/>
              <a:t>Trade unions advocate for legislative reforms to strengthen worker protections and promote fair labour laws and policies.</a:t>
            </a:r>
          </a:p>
          <a:p>
            <a:endParaRPr lang="en-GB" dirty="0"/>
          </a:p>
        </p:txBody>
      </p:sp>
      <p:pic>
        <p:nvPicPr>
          <p:cNvPr id="4" name="Content Placeholder 7" descr="instant team going to work together as  perfect machine they could be unkown to each other but the know their role and their job and work together like a well oiled machine. in which each member is a essential gear">
            <a:extLst>
              <a:ext uri="{FF2B5EF4-FFF2-40B4-BE49-F238E27FC236}">
                <a16:creationId xmlns:a16="http://schemas.microsoft.com/office/drawing/2014/main" id="{041761B0-20EB-4989-AB6A-C1E141CBDF0C}"/>
              </a:ext>
            </a:extLst>
          </p:cNvPr>
          <p:cNvPicPr>
            <a:picLocks noChangeAspect="1"/>
          </p:cNvPicPr>
          <p:nvPr/>
        </p:nvPicPr>
        <p:blipFill>
          <a:blip r:embed="rId2"/>
          <a:srcRect t="1247" r="3" b="1316"/>
          <a:stretch>
            <a:fillRect/>
          </a:stretch>
        </p:blipFill>
        <p:spPr>
          <a:xfrm>
            <a:off x="4758885" y="1805533"/>
            <a:ext cx="3959999" cy="3977959"/>
          </a:xfrm>
          <a:prstGeom prst="rect">
            <a:avLst/>
          </a:prstGeom>
          <a:noFill/>
        </p:spPr>
      </p:pic>
    </p:spTree>
    <p:extLst>
      <p:ext uri="{BB962C8B-B14F-4D97-AF65-F5344CB8AC3E}">
        <p14:creationId xmlns:p14="http://schemas.microsoft.com/office/powerpoint/2010/main" val="57626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69750" y="1605425"/>
            <a:ext cx="3237234" cy="3237234"/>
          </a:xfrm>
          <a:prstGeom prst="ellipse">
            <a:avLst/>
          </a:prstGeom>
          <a:solidFill>
            <a:srgbClr val="820082"/>
          </a:solidFill>
          <a:ln w="215900" cmpd="sng">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5000" b="1" dirty="0">
              <a:solidFill>
                <a:schemeClr val="bg1"/>
              </a:solidFill>
              <a:latin typeface="Century Gothic"/>
              <a:cs typeface="Century Gothic"/>
            </a:endParaRPr>
          </a:p>
        </p:txBody>
      </p:sp>
      <p:sp>
        <p:nvSpPr>
          <p:cNvPr id="2" name="Title 1"/>
          <p:cNvSpPr>
            <a:spLocks noGrp="1"/>
          </p:cNvSpPr>
          <p:nvPr>
            <p:ph type="title"/>
          </p:nvPr>
        </p:nvSpPr>
        <p:spPr/>
        <p:txBody>
          <a:bodyPr/>
          <a:lstStyle/>
          <a:p>
            <a:r>
              <a:rPr lang="en-US" dirty="0">
                <a:solidFill>
                  <a:srgbClr val="00838D"/>
                </a:solidFill>
              </a:rPr>
              <a:t>Collective Bargaining-what is covered</a:t>
            </a:r>
          </a:p>
        </p:txBody>
      </p:sp>
      <p:sp>
        <p:nvSpPr>
          <p:cNvPr id="3" name="Content Placeholder 2"/>
          <p:cNvSpPr>
            <a:spLocks noGrp="1"/>
          </p:cNvSpPr>
          <p:nvPr>
            <p:ph idx="1"/>
          </p:nvPr>
        </p:nvSpPr>
        <p:spPr>
          <a:xfrm>
            <a:off x="360002" y="1462863"/>
            <a:ext cx="4890250" cy="4663300"/>
          </a:xfrm>
        </p:spPr>
        <p:txBody>
          <a:bodyPr/>
          <a:lstStyle/>
          <a:p>
            <a:pPr marL="0" indent="0">
              <a:buNone/>
            </a:pPr>
            <a:r>
              <a:rPr lang="en-GB" b="1" dirty="0"/>
              <a:t>The parties roles</a:t>
            </a:r>
          </a:p>
          <a:p>
            <a:r>
              <a:rPr lang="en-GB" b="1" dirty="0"/>
              <a:t>Prepare proposals</a:t>
            </a:r>
          </a:p>
          <a:p>
            <a:r>
              <a:rPr lang="en-GB" b="1" dirty="0"/>
              <a:t>Formal negotiations </a:t>
            </a:r>
          </a:p>
          <a:p>
            <a:r>
              <a:rPr lang="en-GB" b="1" dirty="0"/>
              <a:t>Understanding legal obligations around sharing information-</a:t>
            </a:r>
            <a:r>
              <a:rPr lang="en-GB" b="1" dirty="0" err="1"/>
              <a:t>Acas</a:t>
            </a:r>
            <a:r>
              <a:rPr lang="en-GB" b="1" dirty="0"/>
              <a:t> code of practice can help with this</a:t>
            </a:r>
          </a:p>
          <a:p>
            <a:r>
              <a:rPr lang="en-GB" b="1" dirty="0"/>
              <a:t>Ensure managerial consistency</a:t>
            </a:r>
          </a:p>
          <a:p>
            <a:r>
              <a:rPr lang="en-GB" b="1" dirty="0"/>
              <a:t>Agreement or stalemate</a:t>
            </a:r>
          </a:p>
          <a:p>
            <a:r>
              <a:rPr lang="en-GB" b="1" dirty="0" err="1"/>
              <a:t>Acas</a:t>
            </a:r>
            <a:r>
              <a:rPr lang="en-GB" b="1" dirty="0"/>
              <a:t> involvement?</a:t>
            </a:r>
          </a:p>
        </p:txBody>
      </p:sp>
      <p:pic>
        <p:nvPicPr>
          <p:cNvPr id="7" name="Picture 6" descr="acas_icon_productivit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0186" y="2469851"/>
            <a:ext cx="1710813" cy="1466655"/>
          </a:xfrm>
          <a:prstGeom prst="rect">
            <a:avLst/>
          </a:prstGeom>
        </p:spPr>
      </p:pic>
    </p:spTree>
    <p:extLst>
      <p:ext uri="{BB962C8B-B14F-4D97-AF65-F5344CB8AC3E}">
        <p14:creationId xmlns:p14="http://schemas.microsoft.com/office/powerpoint/2010/main" val="12696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1332-00F1-924A-F2A7-5A403DDCFFD4}"/>
              </a:ext>
            </a:extLst>
          </p:cNvPr>
          <p:cNvSpPr>
            <a:spLocks noGrp="1"/>
          </p:cNvSpPr>
          <p:nvPr>
            <p:ph type="title"/>
          </p:nvPr>
        </p:nvSpPr>
        <p:spPr/>
        <p:txBody>
          <a:bodyPr/>
          <a:lstStyle/>
          <a:p>
            <a:r>
              <a:rPr lang="en-GB" dirty="0"/>
              <a:t>What is negotiating? </a:t>
            </a:r>
          </a:p>
        </p:txBody>
      </p:sp>
      <p:sp>
        <p:nvSpPr>
          <p:cNvPr id="5" name="Content Placeholder 3">
            <a:extLst>
              <a:ext uri="{FF2B5EF4-FFF2-40B4-BE49-F238E27FC236}">
                <a16:creationId xmlns:a16="http://schemas.microsoft.com/office/drawing/2014/main" id="{E95FF6BD-9EFF-8CBD-D693-3E25301E313F}"/>
              </a:ext>
            </a:extLst>
          </p:cNvPr>
          <p:cNvSpPr>
            <a:spLocks noGrp="1"/>
          </p:cNvSpPr>
          <p:nvPr>
            <p:ph idx="1"/>
          </p:nvPr>
        </p:nvSpPr>
        <p:spPr>
          <a:xfrm>
            <a:off x="621506" y="1845469"/>
            <a:ext cx="5930504" cy="3496866"/>
          </a:xfrm>
        </p:spPr>
        <p:txBody>
          <a:bodyPr/>
          <a:lstStyle/>
          <a:p>
            <a:r>
              <a:rPr lang="en-GB" dirty="0"/>
              <a:t>Negotiating is the process of holding formal or informal discussions with one or more parties to reach a mutually acceptable agreement, resolve disputes, or arrange terms, particularly in business or legal contexts. </a:t>
            </a:r>
          </a:p>
          <a:p>
            <a:r>
              <a:rPr lang="en-GB" dirty="0"/>
              <a:t>It involves bargaining, exchanging ideas, and making compromises</a:t>
            </a:r>
          </a:p>
          <a:p>
            <a:r>
              <a:rPr lang="en-GB" dirty="0"/>
              <a:t>Consider your approach-Do you have a strategy?</a:t>
            </a:r>
          </a:p>
          <a:p>
            <a:r>
              <a:rPr lang="en-GB" dirty="0"/>
              <a:t>Full and final…</a:t>
            </a:r>
          </a:p>
          <a:p>
            <a:endParaRPr lang="en-GB" dirty="0"/>
          </a:p>
        </p:txBody>
      </p:sp>
    </p:spTree>
    <p:extLst>
      <p:ext uri="{BB962C8B-B14F-4D97-AF65-F5344CB8AC3E}">
        <p14:creationId xmlns:p14="http://schemas.microsoft.com/office/powerpoint/2010/main" val="3789923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s powerpoint template 2022.pptx  -  Read-Only" id="{598DB742-A7BD-4576-9CBB-7BF6452FB69A}" vid="{053A7DEE-83B1-4CCE-AA30-35279669BAC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9e327556-dead-4928-8ae7-00bfd56bf57a" ContentTypeId="0x0101004C3A9FBBCC8DA14A80815109F700EF9B03" PreviousValue="false"/>
</file>

<file path=customXml/item2.xml><?xml version="1.0" encoding="utf-8"?>
<p:properties xmlns:p="http://schemas.microsoft.com/office/2006/metadata/properties" xmlns:xsi="http://www.w3.org/2001/XMLSchema-instance" xmlns:pc="http://schemas.microsoft.com/office/infopath/2007/PartnerControls">
  <documentManagement>
    <_dlc_DocId xmlns="776c0d8a-3a3c-48ea-9947-a9cf1f34a55f">IDCOM-271011806-157593</_dlc_DocId>
    <_dlc_DocIdUrl xmlns="776c0d8a-3a3c-48ea-9947-a9cf1f34a55f">
      <Url>https://acasorguk.sharepoint.com/sites/com/_layouts/15/DocIdRedir.aspx?ID=IDCOM-271011806-157593</Url>
      <Description>IDCOM-271011806-157593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Acas PowerPoint Presentation" ma:contentTypeID="0x0101004C3A9FBBCC8DA14A80815109F700EF9B0300FA3E5DE428F74841AAF3C986636C7005" ma:contentTypeVersion="11" ma:contentTypeDescription="" ma:contentTypeScope="" ma:versionID="33da136ebe45f448e19763d928354cd6">
  <xsd:schema xmlns:xsd="http://www.w3.org/2001/XMLSchema" xmlns:xs="http://www.w3.org/2001/XMLSchema" xmlns:p="http://schemas.microsoft.com/office/2006/metadata/properties" xmlns:ns2="776c0d8a-3a3c-48ea-9947-a9cf1f34a55f" targetNamespace="http://schemas.microsoft.com/office/2006/metadata/properties" ma:root="true" ma:fieldsID="40ebacf00d35b3b0690611b21f1c928e" ns2:_="">
    <xsd:import namespace="776c0d8a-3a3c-48ea-9947-a9cf1f34a55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c0d8a-3a3c-48ea-9947-a9cf1f34a55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BD64A0-6C15-418B-9D0F-0C61657E64C1}">
  <ds:schemaRefs>
    <ds:schemaRef ds:uri="Microsoft.SharePoint.Taxonomy.ContentTypeSync"/>
  </ds:schemaRefs>
</ds:datastoreItem>
</file>

<file path=customXml/itemProps2.xml><?xml version="1.0" encoding="utf-8"?>
<ds:datastoreItem xmlns:ds="http://schemas.openxmlformats.org/officeDocument/2006/customXml" ds:itemID="{24C84128-8699-4D66-ADC6-0FA89A2B96E6}">
  <ds:schemaRefs>
    <ds:schemaRef ds:uri="http://purl.org/dc/terms/"/>
    <ds:schemaRef ds:uri="http://schemas.microsoft.com/office/infopath/2007/PartnerControls"/>
    <ds:schemaRef ds:uri="http://purl.org/dc/dcmitype/"/>
    <ds:schemaRef ds:uri="http://schemas.openxmlformats.org/package/2006/metadata/core-properties"/>
    <ds:schemaRef ds:uri="776c0d8a-3a3c-48ea-9947-a9cf1f34a55f"/>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536D32-927F-4688-8D9D-64BB870147FB}">
  <ds:schemaRefs>
    <ds:schemaRef ds:uri="http://schemas.microsoft.com/sharepoint/v3/contenttype/forms"/>
  </ds:schemaRefs>
</ds:datastoreItem>
</file>

<file path=customXml/itemProps4.xml><?xml version="1.0" encoding="utf-8"?>
<ds:datastoreItem xmlns:ds="http://schemas.openxmlformats.org/officeDocument/2006/customXml" ds:itemID="{72BA0404-5ACA-436B-BC1D-D4A3AC178993}">
  <ds:schemaRefs>
    <ds:schemaRef ds:uri="http://schemas.microsoft.com/sharepoint/events"/>
  </ds:schemaRefs>
</ds:datastoreItem>
</file>

<file path=customXml/itemProps5.xml><?xml version="1.0" encoding="utf-8"?>
<ds:datastoreItem xmlns:ds="http://schemas.openxmlformats.org/officeDocument/2006/customXml" ds:itemID="{3A460005-8EFB-4AB0-8F96-1F5CB8024600}">
  <ds:schemaRefs>
    <ds:schemaRef ds:uri="776c0d8a-3a3c-48ea-9947-a9cf1f34a5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Acas Blank Presentation</Template>
  <TotalTime>1007</TotalTime>
  <Words>1125</Words>
  <Application>Microsoft Office PowerPoint</Application>
  <PresentationFormat>On-screen Show (4:3)</PresentationFormat>
  <Paragraphs>121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working  for everyone </vt:lpstr>
      <vt:lpstr>PowerPoint Presentation</vt:lpstr>
      <vt:lpstr>PowerPoint Presentation</vt:lpstr>
      <vt:lpstr>What is a trade union?</vt:lpstr>
      <vt:lpstr>Who is in a trade union?</vt:lpstr>
      <vt:lpstr>Membership density</vt:lpstr>
      <vt:lpstr>PowerPoint Presentation</vt:lpstr>
      <vt:lpstr>Collective Bargaining-what is covered</vt:lpstr>
      <vt:lpstr>What is negotiating? </vt:lpstr>
      <vt:lpstr>Understanding the trade unions </vt:lpstr>
      <vt:lpstr>Friend or foe?</vt:lpstr>
      <vt:lpstr>Trade unions v other types of workplace forums</vt:lpstr>
      <vt:lpstr>When it goes wrong</vt:lpstr>
      <vt:lpstr>What is trade union recognition?</vt:lpstr>
      <vt:lpstr>Recognition</vt:lpstr>
      <vt:lpstr>Current legal reforms and their impact-February and April 2026 changes</vt:lpstr>
      <vt:lpstr>Derecognition </vt:lpstr>
      <vt:lpstr>Managing the relationship in practice</vt:lpstr>
    </vt:vector>
  </TitlesOfParts>
  <Company>Acas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Gareth Howard</dc:creator>
  <cp:lastModifiedBy>Gareth Howard</cp:lastModifiedBy>
  <cp:revision>6</cp:revision>
  <dcterms:created xsi:type="dcterms:W3CDTF">2026-03-12T10:57:18Z</dcterms:created>
  <dcterms:modified xsi:type="dcterms:W3CDTF">2026-04-01T15:20:47Z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0x0101004C3A9FBBCC8DA14A80815109F700EF9B0300FA3E5DE428F74841AAF3C986636C7005</vt:lpwstr>
  </property>
  <property fmtid="{D5CDD505-2E9C-101B-9397-08002B2CF9AE}" pid="3" name="_dlc_DocIdItemGuid">
    <vt:lpwstr>87a033ba-5946-4e59-aa96-f3995b59243c</vt:lpwstr>
  </property>
</Properties>
</file>