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6"/>
    <p:sldMasterId id="2147483664" r:id="rId7"/>
    <p:sldMasterId id="2147483673" r:id="rId8"/>
    <p:sldMasterId id="2147483686" r:id="rId9"/>
  </p:sldMasterIdLst>
  <p:notesMasterIdLst>
    <p:notesMasterId r:id="rId39"/>
  </p:notesMasterIdLst>
  <p:handoutMasterIdLst>
    <p:handoutMasterId r:id="rId40"/>
  </p:handoutMasterIdLst>
  <p:sldIdLst>
    <p:sldId id="300" r:id="rId10"/>
    <p:sldId id="262" r:id="rId11"/>
    <p:sldId id="340" r:id="rId12"/>
    <p:sldId id="361" r:id="rId13"/>
    <p:sldId id="256" r:id="rId14"/>
    <p:sldId id="257" r:id="rId15"/>
    <p:sldId id="258" r:id="rId16"/>
    <p:sldId id="259" r:id="rId17"/>
    <p:sldId id="260" r:id="rId18"/>
    <p:sldId id="261" r:id="rId19"/>
    <p:sldId id="376" r:id="rId20"/>
    <p:sldId id="263" r:id="rId21"/>
    <p:sldId id="264" r:id="rId22"/>
    <p:sldId id="265" r:id="rId23"/>
    <p:sldId id="362" r:id="rId24"/>
    <p:sldId id="377" r:id="rId25"/>
    <p:sldId id="378" r:id="rId26"/>
    <p:sldId id="305" r:id="rId27"/>
    <p:sldId id="379" r:id="rId28"/>
    <p:sldId id="380" r:id="rId29"/>
    <p:sldId id="307" r:id="rId30"/>
    <p:sldId id="310" r:id="rId31"/>
    <p:sldId id="381" r:id="rId32"/>
    <p:sldId id="382" r:id="rId33"/>
    <p:sldId id="308" r:id="rId34"/>
    <p:sldId id="309" r:id="rId35"/>
    <p:sldId id="329" r:id="rId36"/>
    <p:sldId id="372" r:id="rId37"/>
    <p:sldId id="291" r:id="rId38"/>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Merriweather" panose="00000500000000000000" pitchFamily="2" charset="0"/>
      <p:regular r:id="rId45"/>
      <p:bold r:id="rId46"/>
      <p:italic r:id="rId47"/>
      <p:boldItalic r:id="rId48"/>
    </p:embeddedFont>
    <p:embeddedFont>
      <p:font typeface="Poppins" panose="00000500000000000000" pitchFamily="2" charset="0"/>
      <p:regular r:id="rId49"/>
      <p:bold r:id="rId50"/>
      <p:italic r:id="rId51"/>
      <p:boldItalic r:id="rId52"/>
    </p:embeddedFont>
    <p:embeddedFont>
      <p:font typeface="Poppins Bold" panose="00000800000000000000" charset="0"/>
      <p:bold r:id="rId53"/>
    </p:embeddedFont>
    <p:embeddedFont>
      <p:font typeface="Raleway" pitchFamily="2" charset="0"/>
      <p:regular r:id="rId54"/>
      <p:bold r:id="rId55"/>
      <p:italic r:id="rId56"/>
      <p:boldItalic r:id="rId57"/>
    </p:embeddedFont>
    <p:embeddedFont>
      <p:font typeface="Red Hat Display" panose="020B0604020202020204" charset="0"/>
      <p:regular r:id="rId58"/>
      <p:bold r:id="rId59"/>
      <p:italic r:id="rId60"/>
      <p:boldItalic r:id="rId61"/>
    </p:embeddedFont>
    <p:embeddedFont>
      <p:font typeface="Red Hat Display Black" panose="020B0604020202020204" charset="0"/>
      <p:bold r:id="rId62"/>
      <p:italic r:id="rId63"/>
      <p:boldItalic r:id="rId64"/>
    </p:embeddedFont>
    <p:embeddedFont>
      <p:font typeface="Space Grotesk" panose="020B0604020202020204" charset="0"/>
      <p:regular r:id="rId65"/>
      <p:bold r:id="rId66"/>
    </p:embeddedFont>
    <p:embeddedFont>
      <p:font typeface="Space Grotesk Light" panose="020B060402020202020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E3D74"/>
    <a:srgbClr val="31445C"/>
    <a:srgbClr val="FFD9B3"/>
    <a:srgbClr val="FFE0C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56758-D731-4532-A1CD-127C10E92931}" v="4" dt="2023-12-14T11:45:08.611"/>
  </p1510:revLst>
</p1510:revInfo>
</file>

<file path=ppt/tableStyles.xml><?xml version="1.0" encoding="utf-8"?>
<a:tblStyleLst xmlns:a="http://schemas.openxmlformats.org/drawingml/2006/main" def="{A687B17F-A247-4674-B4E6-5509EFEAC6A2}">
  <a:tblStyle styleId="{A687B17F-A247-4674-B4E6-5509EFEAC6A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73869" autoAdjust="0"/>
  </p:normalViewPr>
  <p:slideViewPr>
    <p:cSldViewPr snapToGrid="0">
      <p:cViewPr varScale="1">
        <p:scale>
          <a:sx n="71" d="100"/>
          <a:sy n="71" d="100"/>
        </p:scale>
        <p:origin x="1368"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microsoft.com/office/2015/10/relationships/revisionInfo" Target="revisionInfo.xml"/><Relationship Id="rId5" Type="http://schemas.openxmlformats.org/officeDocument/2006/relationships/customXml" Target="../customXml/item5.xml"/><Relationship Id="rId61" Type="http://schemas.openxmlformats.org/officeDocument/2006/relationships/font" Target="fonts/font21.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font" Target="fonts/font11.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1.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Master" Target="slideMasters/slideMaster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hodes, Alexia (Good Employment Charter)" userId="4fea1b51-1726-402e-94d3-d7f9dc8ba46f" providerId="ADAL" clId="{84F56758-D731-4532-A1CD-127C10E92931}"/>
    <pc:docChg chg="addSld delSld modSld sldOrd delMainMaster">
      <pc:chgData name="Rhodes, Alexia (Good Employment Charter)" userId="4fea1b51-1726-402e-94d3-d7f9dc8ba46f" providerId="ADAL" clId="{84F56758-D731-4532-A1CD-127C10E92931}" dt="2023-12-14T11:47:06.036" v="785" actId="404"/>
      <pc:docMkLst>
        <pc:docMk/>
      </pc:docMkLst>
      <pc:sldChg chg="add">
        <pc:chgData name="Rhodes, Alexia (Good Employment Charter)" userId="4fea1b51-1726-402e-94d3-d7f9dc8ba46f" providerId="ADAL" clId="{84F56758-D731-4532-A1CD-127C10E92931}" dt="2023-12-12T17:03:46.867" v="243"/>
        <pc:sldMkLst>
          <pc:docMk/>
          <pc:sldMk cId="0" sldId="256"/>
        </pc:sldMkLst>
      </pc:sldChg>
      <pc:sldChg chg="add">
        <pc:chgData name="Rhodes, Alexia (Good Employment Charter)" userId="4fea1b51-1726-402e-94d3-d7f9dc8ba46f" providerId="ADAL" clId="{84F56758-D731-4532-A1CD-127C10E92931}" dt="2023-12-12T17:03:46.867" v="243"/>
        <pc:sldMkLst>
          <pc:docMk/>
          <pc:sldMk cId="0" sldId="257"/>
        </pc:sldMkLst>
      </pc:sldChg>
      <pc:sldChg chg="add">
        <pc:chgData name="Rhodes, Alexia (Good Employment Charter)" userId="4fea1b51-1726-402e-94d3-d7f9dc8ba46f" providerId="ADAL" clId="{84F56758-D731-4532-A1CD-127C10E92931}" dt="2023-12-12T17:03:46.867" v="243"/>
        <pc:sldMkLst>
          <pc:docMk/>
          <pc:sldMk cId="0" sldId="258"/>
        </pc:sldMkLst>
      </pc:sldChg>
      <pc:sldChg chg="add">
        <pc:chgData name="Rhodes, Alexia (Good Employment Charter)" userId="4fea1b51-1726-402e-94d3-d7f9dc8ba46f" providerId="ADAL" clId="{84F56758-D731-4532-A1CD-127C10E92931}" dt="2023-12-12T17:03:46.867" v="243"/>
        <pc:sldMkLst>
          <pc:docMk/>
          <pc:sldMk cId="0" sldId="259"/>
        </pc:sldMkLst>
      </pc:sldChg>
      <pc:sldChg chg="del">
        <pc:chgData name="Rhodes, Alexia (Good Employment Charter)" userId="4fea1b51-1726-402e-94d3-d7f9dc8ba46f" providerId="ADAL" clId="{84F56758-D731-4532-A1CD-127C10E92931}" dt="2023-12-12T17:02:43.485" v="209" actId="2696"/>
        <pc:sldMkLst>
          <pc:docMk/>
          <pc:sldMk cId="1699378960" sldId="259"/>
        </pc:sldMkLst>
      </pc:sldChg>
      <pc:sldChg chg="add">
        <pc:chgData name="Rhodes, Alexia (Good Employment Charter)" userId="4fea1b51-1726-402e-94d3-d7f9dc8ba46f" providerId="ADAL" clId="{84F56758-D731-4532-A1CD-127C10E92931}" dt="2023-12-12T17:03:46.867" v="243"/>
        <pc:sldMkLst>
          <pc:docMk/>
          <pc:sldMk cId="0" sldId="260"/>
        </pc:sldMkLst>
      </pc:sldChg>
      <pc:sldChg chg="add">
        <pc:chgData name="Rhodes, Alexia (Good Employment Charter)" userId="4fea1b51-1726-402e-94d3-d7f9dc8ba46f" providerId="ADAL" clId="{84F56758-D731-4532-A1CD-127C10E92931}" dt="2023-12-12T17:03:46.867" v="243"/>
        <pc:sldMkLst>
          <pc:docMk/>
          <pc:sldMk cId="0" sldId="261"/>
        </pc:sldMkLst>
      </pc:sldChg>
      <pc:sldChg chg="modSp mod">
        <pc:chgData name="Rhodes, Alexia (Good Employment Charter)" userId="4fea1b51-1726-402e-94d3-d7f9dc8ba46f" providerId="ADAL" clId="{84F56758-D731-4532-A1CD-127C10E92931}" dt="2023-12-14T11:46:28.006" v="751" actId="20577"/>
        <pc:sldMkLst>
          <pc:docMk/>
          <pc:sldMk cId="0" sldId="262"/>
        </pc:sldMkLst>
        <pc:spChg chg="mod">
          <ac:chgData name="Rhodes, Alexia (Good Employment Charter)" userId="4fea1b51-1726-402e-94d3-d7f9dc8ba46f" providerId="ADAL" clId="{84F56758-D731-4532-A1CD-127C10E92931}" dt="2023-12-14T11:46:28.006" v="751" actId="20577"/>
          <ac:spMkLst>
            <pc:docMk/>
            <pc:sldMk cId="0" sldId="262"/>
            <ac:spMk id="162" creationId="{00000000-0000-0000-0000-000000000000}"/>
          </ac:spMkLst>
        </pc:spChg>
      </pc:sldChg>
      <pc:sldChg chg="add">
        <pc:chgData name="Rhodes, Alexia (Good Employment Charter)" userId="4fea1b51-1726-402e-94d3-d7f9dc8ba46f" providerId="ADAL" clId="{84F56758-D731-4532-A1CD-127C10E92931}" dt="2023-12-12T17:03:46.867" v="243"/>
        <pc:sldMkLst>
          <pc:docMk/>
          <pc:sldMk cId="0" sldId="263"/>
        </pc:sldMkLst>
      </pc:sldChg>
      <pc:sldChg chg="add">
        <pc:chgData name="Rhodes, Alexia (Good Employment Charter)" userId="4fea1b51-1726-402e-94d3-d7f9dc8ba46f" providerId="ADAL" clId="{84F56758-D731-4532-A1CD-127C10E92931}" dt="2023-12-12T17:03:46.867" v="243"/>
        <pc:sldMkLst>
          <pc:docMk/>
          <pc:sldMk cId="0" sldId="264"/>
        </pc:sldMkLst>
      </pc:sldChg>
      <pc:sldChg chg="add">
        <pc:chgData name="Rhodes, Alexia (Good Employment Charter)" userId="4fea1b51-1726-402e-94d3-d7f9dc8ba46f" providerId="ADAL" clId="{84F56758-D731-4532-A1CD-127C10E92931}" dt="2023-12-12T17:03:46.867" v="243"/>
        <pc:sldMkLst>
          <pc:docMk/>
          <pc:sldMk cId="0" sldId="265"/>
        </pc:sldMkLst>
      </pc:sldChg>
      <pc:sldChg chg="modSp mod">
        <pc:chgData name="Rhodes, Alexia (Good Employment Charter)" userId="4fea1b51-1726-402e-94d3-d7f9dc8ba46f" providerId="ADAL" clId="{84F56758-D731-4532-A1CD-127C10E92931}" dt="2023-12-14T11:45:46.662" v="719" actId="114"/>
        <pc:sldMkLst>
          <pc:docMk/>
          <pc:sldMk cId="3941598987" sldId="300"/>
        </pc:sldMkLst>
        <pc:spChg chg="mod">
          <ac:chgData name="Rhodes, Alexia (Good Employment Charter)" userId="4fea1b51-1726-402e-94d3-d7f9dc8ba46f" providerId="ADAL" clId="{84F56758-D731-4532-A1CD-127C10E92931}" dt="2023-12-13T18:28:35.217" v="355" actId="20577"/>
          <ac:spMkLst>
            <pc:docMk/>
            <pc:sldMk cId="3941598987" sldId="300"/>
            <ac:spMk id="5" creationId="{2C38F976-D261-ADFB-E3FD-9B030E4462EA}"/>
          </ac:spMkLst>
        </pc:spChg>
        <pc:spChg chg="mod">
          <ac:chgData name="Rhodes, Alexia (Good Employment Charter)" userId="4fea1b51-1726-402e-94d3-d7f9dc8ba46f" providerId="ADAL" clId="{84F56758-D731-4532-A1CD-127C10E92931}" dt="2023-12-14T11:45:46.662" v="719" actId="114"/>
          <ac:spMkLst>
            <pc:docMk/>
            <pc:sldMk cId="3941598987" sldId="300"/>
            <ac:spMk id="6" creationId="{CB36BED3-636F-404D-2EB4-C5A2E8D0E633}"/>
          </ac:spMkLst>
        </pc:spChg>
      </pc:sldChg>
      <pc:sldChg chg="add">
        <pc:chgData name="Rhodes, Alexia (Good Employment Charter)" userId="4fea1b51-1726-402e-94d3-d7f9dc8ba46f" providerId="ADAL" clId="{84F56758-D731-4532-A1CD-127C10E92931}" dt="2023-12-12T17:04:59.351" v="244"/>
        <pc:sldMkLst>
          <pc:docMk/>
          <pc:sldMk cId="2728898995" sldId="305"/>
        </pc:sldMkLst>
      </pc:sldChg>
      <pc:sldChg chg="add">
        <pc:chgData name="Rhodes, Alexia (Good Employment Charter)" userId="4fea1b51-1726-402e-94d3-d7f9dc8ba46f" providerId="ADAL" clId="{84F56758-D731-4532-A1CD-127C10E92931}" dt="2023-12-12T17:04:59.351" v="244"/>
        <pc:sldMkLst>
          <pc:docMk/>
          <pc:sldMk cId="769531484" sldId="307"/>
        </pc:sldMkLst>
      </pc:sldChg>
      <pc:sldChg chg="add">
        <pc:chgData name="Rhodes, Alexia (Good Employment Charter)" userId="4fea1b51-1726-402e-94d3-d7f9dc8ba46f" providerId="ADAL" clId="{84F56758-D731-4532-A1CD-127C10E92931}" dt="2023-12-12T17:04:59.351" v="244"/>
        <pc:sldMkLst>
          <pc:docMk/>
          <pc:sldMk cId="1079011616" sldId="308"/>
        </pc:sldMkLst>
      </pc:sldChg>
      <pc:sldChg chg="add">
        <pc:chgData name="Rhodes, Alexia (Good Employment Charter)" userId="4fea1b51-1726-402e-94d3-d7f9dc8ba46f" providerId="ADAL" clId="{84F56758-D731-4532-A1CD-127C10E92931}" dt="2023-12-12T17:04:59.351" v="244"/>
        <pc:sldMkLst>
          <pc:docMk/>
          <pc:sldMk cId="1641190436" sldId="309"/>
        </pc:sldMkLst>
      </pc:sldChg>
      <pc:sldChg chg="add">
        <pc:chgData name="Rhodes, Alexia (Good Employment Charter)" userId="4fea1b51-1726-402e-94d3-d7f9dc8ba46f" providerId="ADAL" clId="{84F56758-D731-4532-A1CD-127C10E92931}" dt="2023-12-12T17:04:59.351" v="244"/>
        <pc:sldMkLst>
          <pc:docMk/>
          <pc:sldMk cId="627238151" sldId="310"/>
        </pc:sldMkLst>
      </pc:sldChg>
      <pc:sldChg chg="del">
        <pc:chgData name="Rhodes, Alexia (Good Employment Charter)" userId="4fea1b51-1726-402e-94d3-d7f9dc8ba46f" providerId="ADAL" clId="{84F56758-D731-4532-A1CD-127C10E92931}" dt="2023-12-12T17:02:43.485" v="209" actId="2696"/>
        <pc:sldMkLst>
          <pc:docMk/>
          <pc:sldMk cId="693065322" sldId="353"/>
        </pc:sldMkLst>
      </pc:sldChg>
      <pc:sldChg chg="modSp mod">
        <pc:chgData name="Rhodes, Alexia (Good Employment Charter)" userId="4fea1b51-1726-402e-94d3-d7f9dc8ba46f" providerId="ADAL" clId="{84F56758-D731-4532-A1CD-127C10E92931}" dt="2023-12-14T11:47:06.036" v="785" actId="404"/>
        <pc:sldMkLst>
          <pc:docMk/>
          <pc:sldMk cId="3351056716" sldId="361"/>
        </pc:sldMkLst>
        <pc:spChg chg="mod">
          <ac:chgData name="Rhodes, Alexia (Good Employment Charter)" userId="4fea1b51-1726-402e-94d3-d7f9dc8ba46f" providerId="ADAL" clId="{84F56758-D731-4532-A1CD-127C10E92931}" dt="2023-12-14T11:47:06.036" v="785" actId="404"/>
          <ac:spMkLst>
            <pc:docMk/>
            <pc:sldMk cId="3351056716" sldId="361"/>
            <ac:spMk id="2" creationId="{1C0E7584-C89F-5E03-6C43-050FEED6C516}"/>
          </ac:spMkLst>
        </pc:spChg>
      </pc:sldChg>
      <pc:sldChg chg="modSp mod">
        <pc:chgData name="Rhodes, Alexia (Good Employment Charter)" userId="4fea1b51-1726-402e-94d3-d7f9dc8ba46f" providerId="ADAL" clId="{84F56758-D731-4532-A1CD-127C10E92931}" dt="2023-12-13T18:32:31.428" v="578" actId="113"/>
        <pc:sldMkLst>
          <pc:docMk/>
          <pc:sldMk cId="138952433" sldId="362"/>
        </pc:sldMkLst>
        <pc:spChg chg="mod">
          <ac:chgData name="Rhodes, Alexia (Good Employment Charter)" userId="4fea1b51-1726-402e-94d3-d7f9dc8ba46f" providerId="ADAL" clId="{84F56758-D731-4532-A1CD-127C10E92931}" dt="2023-12-13T18:32:31.428" v="578" actId="113"/>
          <ac:spMkLst>
            <pc:docMk/>
            <pc:sldMk cId="138952433" sldId="362"/>
            <ac:spMk id="2" creationId="{CFD0DA18-551B-D870-236A-7A6DE7ED4C7C}"/>
          </ac:spMkLst>
        </pc:spChg>
      </pc:sldChg>
      <pc:sldChg chg="del">
        <pc:chgData name="Rhodes, Alexia (Good Employment Charter)" userId="4fea1b51-1726-402e-94d3-d7f9dc8ba46f" providerId="ADAL" clId="{84F56758-D731-4532-A1CD-127C10E92931}" dt="2023-12-13T18:31:41.372" v="515" actId="2696"/>
        <pc:sldMkLst>
          <pc:docMk/>
          <pc:sldMk cId="1977466416" sldId="370"/>
        </pc:sldMkLst>
      </pc:sldChg>
      <pc:sldChg chg="modSp mod">
        <pc:chgData name="Rhodes, Alexia (Good Employment Charter)" userId="4fea1b51-1726-402e-94d3-d7f9dc8ba46f" providerId="ADAL" clId="{84F56758-D731-4532-A1CD-127C10E92931}" dt="2023-12-13T18:34:04.333" v="623" actId="113"/>
        <pc:sldMkLst>
          <pc:docMk/>
          <pc:sldMk cId="2070026170" sldId="372"/>
        </pc:sldMkLst>
        <pc:spChg chg="mod">
          <ac:chgData name="Rhodes, Alexia (Good Employment Charter)" userId="4fea1b51-1726-402e-94d3-d7f9dc8ba46f" providerId="ADAL" clId="{84F56758-D731-4532-A1CD-127C10E92931}" dt="2023-12-13T18:34:04.333" v="623" actId="113"/>
          <ac:spMkLst>
            <pc:docMk/>
            <pc:sldMk cId="2070026170" sldId="372"/>
            <ac:spMk id="3" creationId="{435DB597-BAF7-90E0-5B0C-DA5037A52DE9}"/>
          </ac:spMkLst>
        </pc:spChg>
      </pc:sldChg>
      <pc:sldChg chg="new del">
        <pc:chgData name="Rhodes, Alexia (Good Employment Charter)" userId="4fea1b51-1726-402e-94d3-d7f9dc8ba46f" providerId="ADAL" clId="{84F56758-D731-4532-A1CD-127C10E92931}" dt="2023-12-13T18:33:03.735" v="579" actId="2696"/>
        <pc:sldMkLst>
          <pc:docMk/>
          <pc:sldMk cId="3801546775" sldId="373"/>
        </pc:sldMkLst>
      </pc:sldChg>
      <pc:sldChg chg="new del">
        <pc:chgData name="Rhodes, Alexia (Good Employment Charter)" userId="4fea1b51-1726-402e-94d3-d7f9dc8ba46f" providerId="ADAL" clId="{84F56758-D731-4532-A1CD-127C10E92931}" dt="2023-12-13T18:33:16.829" v="581" actId="2696"/>
        <pc:sldMkLst>
          <pc:docMk/>
          <pc:sldMk cId="3553279175" sldId="374"/>
        </pc:sldMkLst>
      </pc:sldChg>
      <pc:sldChg chg="modSp add del mod ord">
        <pc:chgData name="Rhodes, Alexia (Good Employment Charter)" userId="4fea1b51-1726-402e-94d3-d7f9dc8ba46f" providerId="ADAL" clId="{84F56758-D731-4532-A1CD-127C10E92931}" dt="2023-12-13T18:33:13.920" v="580" actId="2696"/>
        <pc:sldMkLst>
          <pc:docMk/>
          <pc:sldMk cId="235435194" sldId="375"/>
        </pc:sldMkLst>
        <pc:spChg chg="mod">
          <ac:chgData name="Rhodes, Alexia (Good Employment Charter)" userId="4fea1b51-1726-402e-94d3-d7f9dc8ba46f" providerId="ADAL" clId="{84F56758-D731-4532-A1CD-127C10E92931}" dt="2023-12-12T17:03:17.574" v="241" actId="207"/>
          <ac:spMkLst>
            <pc:docMk/>
            <pc:sldMk cId="235435194" sldId="375"/>
            <ac:spMk id="2" creationId="{CFD0DA18-551B-D870-236A-7A6DE7ED4C7C}"/>
          </ac:spMkLst>
        </pc:spChg>
      </pc:sldChg>
      <pc:sldChg chg="add">
        <pc:chgData name="Rhodes, Alexia (Good Employment Charter)" userId="4fea1b51-1726-402e-94d3-d7f9dc8ba46f" providerId="ADAL" clId="{84F56758-D731-4532-A1CD-127C10E92931}" dt="2023-12-12T17:03:46.867" v="243"/>
        <pc:sldMkLst>
          <pc:docMk/>
          <pc:sldMk cId="0" sldId="376"/>
        </pc:sldMkLst>
      </pc:sldChg>
      <pc:sldChg chg="add">
        <pc:chgData name="Rhodes, Alexia (Good Employment Charter)" userId="4fea1b51-1726-402e-94d3-d7f9dc8ba46f" providerId="ADAL" clId="{84F56758-D731-4532-A1CD-127C10E92931}" dt="2023-12-12T17:04:59.351" v="244"/>
        <pc:sldMkLst>
          <pc:docMk/>
          <pc:sldMk cId="0" sldId="377"/>
        </pc:sldMkLst>
      </pc:sldChg>
      <pc:sldChg chg="add">
        <pc:chgData name="Rhodes, Alexia (Good Employment Charter)" userId="4fea1b51-1726-402e-94d3-d7f9dc8ba46f" providerId="ADAL" clId="{84F56758-D731-4532-A1CD-127C10E92931}" dt="2023-12-12T17:04:59.351" v="244"/>
        <pc:sldMkLst>
          <pc:docMk/>
          <pc:sldMk cId="0" sldId="378"/>
        </pc:sldMkLst>
      </pc:sldChg>
      <pc:sldChg chg="add">
        <pc:chgData name="Rhodes, Alexia (Good Employment Charter)" userId="4fea1b51-1726-402e-94d3-d7f9dc8ba46f" providerId="ADAL" clId="{84F56758-D731-4532-A1CD-127C10E92931}" dt="2023-12-12T17:04:59.351" v="244"/>
        <pc:sldMkLst>
          <pc:docMk/>
          <pc:sldMk cId="0" sldId="379"/>
        </pc:sldMkLst>
      </pc:sldChg>
      <pc:sldChg chg="add">
        <pc:chgData name="Rhodes, Alexia (Good Employment Charter)" userId="4fea1b51-1726-402e-94d3-d7f9dc8ba46f" providerId="ADAL" clId="{84F56758-D731-4532-A1CD-127C10E92931}" dt="2023-12-12T17:04:59.351" v="244"/>
        <pc:sldMkLst>
          <pc:docMk/>
          <pc:sldMk cId="0" sldId="380"/>
        </pc:sldMkLst>
      </pc:sldChg>
      <pc:sldChg chg="add">
        <pc:chgData name="Rhodes, Alexia (Good Employment Charter)" userId="4fea1b51-1726-402e-94d3-d7f9dc8ba46f" providerId="ADAL" clId="{84F56758-D731-4532-A1CD-127C10E92931}" dt="2023-12-12T17:04:59.351" v="244"/>
        <pc:sldMkLst>
          <pc:docMk/>
          <pc:sldMk cId="0" sldId="381"/>
        </pc:sldMkLst>
      </pc:sldChg>
      <pc:sldChg chg="add">
        <pc:chgData name="Rhodes, Alexia (Good Employment Charter)" userId="4fea1b51-1726-402e-94d3-d7f9dc8ba46f" providerId="ADAL" clId="{84F56758-D731-4532-A1CD-127C10E92931}" dt="2023-12-12T17:04:59.351" v="244"/>
        <pc:sldMkLst>
          <pc:docMk/>
          <pc:sldMk cId="0" sldId="382"/>
        </pc:sldMkLst>
      </pc:sldChg>
      <pc:sldChg chg="del">
        <pc:chgData name="Rhodes, Alexia (Good Employment Charter)" userId="4fea1b51-1726-402e-94d3-d7f9dc8ba46f" providerId="ADAL" clId="{84F56758-D731-4532-A1CD-127C10E92931}" dt="2023-12-12T17:02:43.485" v="209" actId="2696"/>
        <pc:sldMkLst>
          <pc:docMk/>
          <pc:sldMk cId="1474814552" sldId="392"/>
        </pc:sldMkLst>
      </pc:sldChg>
      <pc:sldChg chg="del">
        <pc:chgData name="Rhodes, Alexia (Good Employment Charter)" userId="4fea1b51-1726-402e-94d3-d7f9dc8ba46f" providerId="ADAL" clId="{84F56758-D731-4532-A1CD-127C10E92931}" dt="2023-12-12T17:02:43.485" v="209" actId="2696"/>
        <pc:sldMkLst>
          <pc:docMk/>
          <pc:sldMk cId="3399337132" sldId="402"/>
        </pc:sldMkLst>
      </pc:sldChg>
      <pc:sldChg chg="del">
        <pc:chgData name="Rhodes, Alexia (Good Employment Charter)" userId="4fea1b51-1726-402e-94d3-d7f9dc8ba46f" providerId="ADAL" clId="{84F56758-D731-4532-A1CD-127C10E92931}" dt="2023-12-12T17:02:43.485" v="209" actId="2696"/>
        <pc:sldMkLst>
          <pc:docMk/>
          <pc:sldMk cId="2892751995" sldId="403"/>
        </pc:sldMkLst>
      </pc:sldChg>
      <pc:sldChg chg="del">
        <pc:chgData name="Rhodes, Alexia (Good Employment Charter)" userId="4fea1b51-1726-402e-94d3-d7f9dc8ba46f" providerId="ADAL" clId="{84F56758-D731-4532-A1CD-127C10E92931}" dt="2023-12-12T17:02:43.485" v="209" actId="2696"/>
        <pc:sldMkLst>
          <pc:docMk/>
          <pc:sldMk cId="2629421466" sldId="405"/>
        </pc:sldMkLst>
      </pc:sldChg>
      <pc:sldChg chg="del">
        <pc:chgData name="Rhodes, Alexia (Good Employment Charter)" userId="4fea1b51-1726-402e-94d3-d7f9dc8ba46f" providerId="ADAL" clId="{84F56758-D731-4532-A1CD-127C10E92931}" dt="2023-12-12T17:02:45.540" v="210" actId="2696"/>
        <pc:sldMkLst>
          <pc:docMk/>
          <pc:sldMk cId="2069513622" sldId="406"/>
        </pc:sldMkLst>
      </pc:sldChg>
      <pc:sldChg chg="del">
        <pc:chgData name="Rhodes, Alexia (Good Employment Charter)" userId="4fea1b51-1726-402e-94d3-d7f9dc8ba46f" providerId="ADAL" clId="{84F56758-D731-4532-A1CD-127C10E92931}" dt="2023-12-12T17:02:49.226" v="211" actId="2696"/>
        <pc:sldMkLst>
          <pc:docMk/>
          <pc:sldMk cId="3668287440" sldId="407"/>
        </pc:sldMkLst>
      </pc:sldChg>
      <pc:sldMasterChg chg="del delSldLayout">
        <pc:chgData name="Rhodes, Alexia (Good Employment Charter)" userId="4fea1b51-1726-402e-94d3-d7f9dc8ba46f" providerId="ADAL" clId="{84F56758-D731-4532-A1CD-127C10E92931}" dt="2023-12-12T17:02:49.226" v="211" actId="2696"/>
        <pc:sldMasterMkLst>
          <pc:docMk/>
          <pc:sldMasterMk cId="1541029723" sldId="2147483673"/>
        </pc:sldMasterMkLst>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2015169791" sldId="2147483674"/>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1534808494" sldId="2147483675"/>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2259198016" sldId="2147483676"/>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2268593053" sldId="2147483677"/>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3794632717" sldId="2147483678"/>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222907273" sldId="2147483679"/>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4060387007" sldId="2147483680"/>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315978541" sldId="2147483681"/>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476523625" sldId="2147483682"/>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1502011667" sldId="2147483683"/>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1089172970" sldId="2147483684"/>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4037234303" sldId="2147483685"/>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1044233045" sldId="2147483686"/>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1632141632" sldId="2147483687"/>
          </pc:sldLayoutMkLst>
        </pc:sldLayoutChg>
        <pc:sldLayoutChg chg="del">
          <pc:chgData name="Rhodes, Alexia (Good Employment Charter)" userId="4fea1b51-1726-402e-94d3-d7f9dc8ba46f" providerId="ADAL" clId="{84F56758-D731-4532-A1CD-127C10E92931}" dt="2023-12-12T17:02:49.226" v="211" actId="2696"/>
          <pc:sldLayoutMkLst>
            <pc:docMk/>
            <pc:sldMasterMk cId="1541029723" sldId="2147483673"/>
            <pc:sldLayoutMk cId="3192309758" sldId="214748368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E3B8A6-978D-493E-90A7-A60D9670BC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C2A41E1-07EC-489B-9404-D8A393734C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F453CF-A356-423D-8585-93FFF68A9EA4}" type="datetimeFigureOut">
              <a:rPr lang="en-GB" smtClean="0"/>
              <a:t>14/12/2023</a:t>
            </a:fld>
            <a:endParaRPr lang="en-GB"/>
          </a:p>
        </p:txBody>
      </p:sp>
      <p:sp>
        <p:nvSpPr>
          <p:cNvPr id="4" name="Footer Placeholder 3">
            <a:extLst>
              <a:ext uri="{FF2B5EF4-FFF2-40B4-BE49-F238E27FC236}">
                <a16:creationId xmlns:a16="http://schemas.microsoft.com/office/drawing/2014/main" id="{18905D77-EB0F-4E63-8ECF-AA70188F7C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4349E0-D331-4A4C-BB32-B84D1C6705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0AD796-BCE8-4479-8A6A-5F3228A81BC1}" type="slidenum">
              <a:rPr lang="en-GB" smtClean="0"/>
              <a:t>‹#›</a:t>
            </a:fld>
            <a:endParaRPr lang="en-GB"/>
          </a:p>
        </p:txBody>
      </p:sp>
    </p:spTree>
    <p:extLst>
      <p:ext uri="{BB962C8B-B14F-4D97-AF65-F5344CB8AC3E}">
        <p14:creationId xmlns:p14="http://schemas.microsoft.com/office/powerpoint/2010/main" val="1912536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7720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a57c35b5c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2a57c35b5c2_0_21: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57c35b5c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2a57c35b5c2_0_33: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a57c35b5c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a57c35b5c2_0_29: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a57c35b5c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a57c35b5c2_0_25: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E3C0C-C7E8-4205-9D36-D692FF4104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4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E3C0C-C7E8-4205-9D36-D692FF4104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23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6892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9083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a57c35b5c2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2a57c35b5c2_2_6: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9fc8fcf15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g29fc8fcf15b_0_5: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ec3f1e999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g1ec3f1e999c_0_26: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a57c35b5c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g2a57c35b5c2_0_9: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a57c35b5c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g2a57c35b5c2_0_13: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a57c35b5c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g2a57c35b5c2_0_17: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pic>
        <p:nvPicPr>
          <p:cNvPr id="8" name="Picture 7">
            <a:extLst>
              <a:ext uri="{FF2B5EF4-FFF2-40B4-BE49-F238E27FC236}">
                <a16:creationId xmlns:a16="http://schemas.microsoft.com/office/drawing/2014/main" id="{5AAF4242-2FD6-4E34-A9FE-8E26A2F06B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4533899"/>
            <a:ext cx="4930727" cy="60960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31445C"/>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CB4665C-96C9-4826-9680-96D3C10F7589}"/>
              </a:ext>
            </a:extLst>
          </p:cNvPr>
          <p:cNvSpPr/>
          <p:nvPr userDrawn="1"/>
        </p:nvSpPr>
        <p:spPr>
          <a:xfrm>
            <a:off x="0" y="1118729"/>
            <a:ext cx="9144000" cy="3168032"/>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5733CB19-43D5-4BDF-BFC4-9F0FD2AFF565}"/>
              </a:ext>
            </a:extLst>
          </p:cNvPr>
          <p:cNvSpPr>
            <a:spLocks noGrp="1"/>
          </p:cNvSpPr>
          <p:nvPr>
            <p:ph type="ctrTitle" hasCustomPrompt="1"/>
          </p:nvPr>
        </p:nvSpPr>
        <p:spPr>
          <a:xfrm>
            <a:off x="1769723" y="306506"/>
            <a:ext cx="5604555" cy="451783"/>
          </a:xfrm>
        </p:spPr>
        <p:txBody>
          <a:bodyPr rtlCol="0" anchor="b">
            <a:noAutofit/>
          </a:bodyPr>
          <a:lstStyle>
            <a:lvl1pPr algn="l">
              <a:defRPr sz="2700" b="1">
                <a:solidFill>
                  <a:schemeClr val="bg1"/>
                </a:solidFill>
              </a:defRPr>
            </a:lvl1pPr>
          </a:lstStyle>
          <a:p>
            <a:pPr rtl="0"/>
            <a:r>
              <a:rPr lang="en-GB" noProof="0"/>
              <a:t>CLICK TO EDIT MASTER TITLE STYLE</a:t>
            </a:r>
          </a:p>
        </p:txBody>
      </p:sp>
      <p:sp>
        <p:nvSpPr>
          <p:cNvPr id="4" name="Date Placeholder 3">
            <a:extLst>
              <a:ext uri="{FF2B5EF4-FFF2-40B4-BE49-F238E27FC236}">
                <a16:creationId xmlns:a16="http://schemas.microsoft.com/office/drawing/2014/main" id="{515B1859-BF60-436C-AE47-CDCA33B6F549}"/>
              </a:ext>
            </a:extLst>
          </p:cNvPr>
          <p:cNvSpPr>
            <a:spLocks noGrp="1"/>
          </p:cNvSpPr>
          <p:nvPr>
            <p:ph type="dt" sz="half" idx="10"/>
          </p:nvPr>
        </p:nvSpPr>
        <p:spPr/>
        <p:txBody>
          <a:bodyPr rtlCol="0"/>
          <a:lstStyle/>
          <a:p>
            <a:endParaRPr lang="en-GB"/>
          </a:p>
        </p:txBody>
      </p:sp>
      <p:sp>
        <p:nvSpPr>
          <p:cNvPr id="5" name="Footer Placeholder 4">
            <a:extLst>
              <a:ext uri="{FF2B5EF4-FFF2-40B4-BE49-F238E27FC236}">
                <a16:creationId xmlns:a16="http://schemas.microsoft.com/office/drawing/2014/main" id="{75020DB4-3D79-4FC2-BEFF-27B0663686CF}"/>
              </a:ext>
            </a:extLst>
          </p:cNvPr>
          <p:cNvSpPr>
            <a:spLocks noGrp="1"/>
          </p:cNvSpPr>
          <p:nvPr>
            <p:ph type="ftr" sz="quarter" idx="11"/>
          </p:nvPr>
        </p:nvSpPr>
        <p:spPr/>
        <p:txBody>
          <a:bodyPr rtlCol="0"/>
          <a:lstStyle/>
          <a:p>
            <a:pPr rtl="0"/>
            <a:endParaRPr lang="en-GB" noProof="0"/>
          </a:p>
        </p:txBody>
      </p:sp>
      <p:sp>
        <p:nvSpPr>
          <p:cNvPr id="6" name="Slide Number Placeholder 5">
            <a:extLst>
              <a:ext uri="{FF2B5EF4-FFF2-40B4-BE49-F238E27FC236}">
                <a16:creationId xmlns:a16="http://schemas.microsoft.com/office/drawing/2014/main" id="{59D4AE51-E9C8-4F5C-AB0C-CD40ED24BCA8}"/>
              </a:ext>
            </a:extLst>
          </p:cNvPr>
          <p:cNvSpPr>
            <a:spLocks noGrp="1"/>
          </p:cNvSpPr>
          <p:nvPr>
            <p:ph type="sldNum" sz="quarter" idx="12"/>
          </p:nvPr>
        </p:nvSpPr>
        <p:spPr/>
        <p:txBody>
          <a:bodyPr rtlCol="0"/>
          <a:lstStyle/>
          <a:p>
            <a:endParaRPr lang="en-GB"/>
          </a:p>
        </p:txBody>
      </p:sp>
      <p:sp>
        <p:nvSpPr>
          <p:cNvPr id="24" name="Text Placeholder 23">
            <a:extLst>
              <a:ext uri="{FF2B5EF4-FFF2-40B4-BE49-F238E27FC236}">
                <a16:creationId xmlns:a16="http://schemas.microsoft.com/office/drawing/2014/main" id="{FE98CF56-49D9-4EE0-8948-7B306B044B64}"/>
              </a:ext>
            </a:extLst>
          </p:cNvPr>
          <p:cNvSpPr>
            <a:spLocks noGrp="1"/>
          </p:cNvSpPr>
          <p:nvPr>
            <p:ph type="body" sz="quarter" idx="13" hasCustomPrompt="1"/>
          </p:nvPr>
        </p:nvSpPr>
        <p:spPr>
          <a:xfrm>
            <a:off x="306939"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2" name="Text Placeholder 23">
            <a:extLst>
              <a:ext uri="{FF2B5EF4-FFF2-40B4-BE49-F238E27FC236}">
                <a16:creationId xmlns:a16="http://schemas.microsoft.com/office/drawing/2014/main" id="{7F96BFBA-B6DC-4545-A84F-FC358D802210}"/>
              </a:ext>
            </a:extLst>
          </p:cNvPr>
          <p:cNvSpPr>
            <a:spLocks noGrp="1"/>
          </p:cNvSpPr>
          <p:nvPr>
            <p:ph type="body" sz="quarter" idx="15" hasCustomPrompt="1"/>
          </p:nvPr>
        </p:nvSpPr>
        <p:spPr>
          <a:xfrm>
            <a:off x="1861057" y="3623455"/>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3" name="Text Placeholder 23">
            <a:extLst>
              <a:ext uri="{FF2B5EF4-FFF2-40B4-BE49-F238E27FC236}">
                <a16:creationId xmlns:a16="http://schemas.microsoft.com/office/drawing/2014/main" id="{09F7AE02-7B72-41CA-BBBA-690477320ED4}"/>
              </a:ext>
            </a:extLst>
          </p:cNvPr>
          <p:cNvSpPr>
            <a:spLocks noGrp="1"/>
          </p:cNvSpPr>
          <p:nvPr>
            <p:ph type="body" sz="quarter" idx="16" hasCustomPrompt="1"/>
          </p:nvPr>
        </p:nvSpPr>
        <p:spPr>
          <a:xfrm>
            <a:off x="1861057" y="3390245"/>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37" name="Text Placeholder 23">
            <a:extLst>
              <a:ext uri="{FF2B5EF4-FFF2-40B4-BE49-F238E27FC236}">
                <a16:creationId xmlns:a16="http://schemas.microsoft.com/office/drawing/2014/main" id="{FC353EB4-FA83-4005-9982-8EDF80209855}"/>
              </a:ext>
            </a:extLst>
          </p:cNvPr>
          <p:cNvSpPr>
            <a:spLocks noGrp="1"/>
          </p:cNvSpPr>
          <p:nvPr>
            <p:ph type="body" sz="quarter" idx="17" hasCustomPrompt="1"/>
          </p:nvPr>
        </p:nvSpPr>
        <p:spPr>
          <a:xfrm>
            <a:off x="3665137"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8" name="Text Placeholder 23">
            <a:extLst>
              <a:ext uri="{FF2B5EF4-FFF2-40B4-BE49-F238E27FC236}">
                <a16:creationId xmlns:a16="http://schemas.microsoft.com/office/drawing/2014/main" id="{F50F63B2-7BE2-458F-B8F4-C5D34029839B}"/>
              </a:ext>
            </a:extLst>
          </p:cNvPr>
          <p:cNvSpPr>
            <a:spLocks noGrp="1"/>
          </p:cNvSpPr>
          <p:nvPr>
            <p:ph type="body" sz="quarter" idx="18" hasCustomPrompt="1"/>
          </p:nvPr>
        </p:nvSpPr>
        <p:spPr>
          <a:xfrm>
            <a:off x="3665137"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a:t>
            </a:r>
            <a:r>
              <a:rPr lang="en-GB" sz="900" b="1" i="0" u="none" strike="noStrike" kern="1200" cap="none" spc="0" normalizeH="0" noProof="0" err="1">
                <a:ln>
                  <a:noFill/>
                </a:ln>
                <a:solidFill>
                  <a:srgbClr val="FFFFFF"/>
                </a:solidFill>
                <a:effectLst/>
                <a:uLnTx/>
                <a:uFillTx/>
                <a:latin typeface="+mn-lt"/>
                <a:ea typeface="+mn-ea"/>
                <a:cs typeface="+mn-cs"/>
              </a:rPr>
              <a:t>Dolor</a:t>
            </a:r>
            <a:r>
              <a:rPr lang="en-GB" sz="900" b="1" i="0" u="none" strike="noStrike" kern="1200" cap="none" spc="0" normalizeH="0" noProof="0">
                <a:ln>
                  <a:noFill/>
                </a:ln>
                <a:solidFill>
                  <a:srgbClr val="FFFFFF"/>
                </a:solidFill>
                <a:effectLst/>
                <a:uLnTx/>
                <a:uFillTx/>
                <a:latin typeface="+mn-lt"/>
                <a:ea typeface="+mn-ea"/>
                <a:cs typeface="+mn-cs"/>
              </a:rPr>
              <a:t> </a:t>
            </a:r>
          </a:p>
        </p:txBody>
      </p:sp>
      <p:sp>
        <p:nvSpPr>
          <p:cNvPr id="42" name="Text Placeholder 23">
            <a:extLst>
              <a:ext uri="{FF2B5EF4-FFF2-40B4-BE49-F238E27FC236}">
                <a16:creationId xmlns:a16="http://schemas.microsoft.com/office/drawing/2014/main" id="{FC4C199B-1DF3-4B6C-9044-FBE141DB7267}"/>
              </a:ext>
            </a:extLst>
          </p:cNvPr>
          <p:cNvSpPr>
            <a:spLocks noGrp="1"/>
          </p:cNvSpPr>
          <p:nvPr>
            <p:ph type="body" sz="quarter" idx="19" hasCustomPrompt="1"/>
          </p:nvPr>
        </p:nvSpPr>
        <p:spPr>
          <a:xfrm>
            <a:off x="5297762" y="3623455"/>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43" name="Text Placeholder 23">
            <a:extLst>
              <a:ext uri="{FF2B5EF4-FFF2-40B4-BE49-F238E27FC236}">
                <a16:creationId xmlns:a16="http://schemas.microsoft.com/office/drawing/2014/main" id="{2F14D7D9-4C8A-47B7-B803-E0E49F49187F}"/>
              </a:ext>
            </a:extLst>
          </p:cNvPr>
          <p:cNvSpPr>
            <a:spLocks noGrp="1"/>
          </p:cNvSpPr>
          <p:nvPr>
            <p:ph type="body" sz="quarter" idx="20" hasCustomPrompt="1"/>
          </p:nvPr>
        </p:nvSpPr>
        <p:spPr>
          <a:xfrm>
            <a:off x="5297762" y="3390245"/>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47" name="Text Placeholder 23">
            <a:extLst>
              <a:ext uri="{FF2B5EF4-FFF2-40B4-BE49-F238E27FC236}">
                <a16:creationId xmlns:a16="http://schemas.microsoft.com/office/drawing/2014/main" id="{BA236539-C2F4-4FF6-8131-8834E1268017}"/>
              </a:ext>
            </a:extLst>
          </p:cNvPr>
          <p:cNvSpPr>
            <a:spLocks noGrp="1"/>
          </p:cNvSpPr>
          <p:nvPr>
            <p:ph type="body" sz="quarter" idx="21" hasCustomPrompt="1"/>
          </p:nvPr>
        </p:nvSpPr>
        <p:spPr>
          <a:xfrm>
            <a:off x="7094948"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48" name="Text Placeholder 23">
            <a:extLst>
              <a:ext uri="{FF2B5EF4-FFF2-40B4-BE49-F238E27FC236}">
                <a16:creationId xmlns:a16="http://schemas.microsoft.com/office/drawing/2014/main" id="{0AF894AB-DA10-4943-A121-DC105788137F}"/>
              </a:ext>
            </a:extLst>
          </p:cNvPr>
          <p:cNvSpPr>
            <a:spLocks noGrp="1"/>
          </p:cNvSpPr>
          <p:nvPr>
            <p:ph type="body" sz="quarter" idx="22" hasCustomPrompt="1"/>
          </p:nvPr>
        </p:nvSpPr>
        <p:spPr>
          <a:xfrm>
            <a:off x="7094948"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27" name="Text Placeholder 23">
            <a:extLst>
              <a:ext uri="{FF2B5EF4-FFF2-40B4-BE49-F238E27FC236}">
                <a16:creationId xmlns:a16="http://schemas.microsoft.com/office/drawing/2014/main" id="{6D1A5D58-B929-4B60-A518-F2EFDEE4CD0E}"/>
              </a:ext>
            </a:extLst>
          </p:cNvPr>
          <p:cNvSpPr>
            <a:spLocks noGrp="1"/>
          </p:cNvSpPr>
          <p:nvPr>
            <p:ph type="body" sz="quarter" idx="14" hasCustomPrompt="1"/>
          </p:nvPr>
        </p:nvSpPr>
        <p:spPr>
          <a:xfrm>
            <a:off x="306939"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tx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grpSp>
        <p:nvGrpSpPr>
          <p:cNvPr id="49" name="Group 48">
            <a:extLst>
              <a:ext uri="{FF2B5EF4-FFF2-40B4-BE49-F238E27FC236}">
                <a16:creationId xmlns:a16="http://schemas.microsoft.com/office/drawing/2014/main" id="{82AC7BAF-128B-40FD-9276-A0602A4F3C2F}"/>
              </a:ext>
            </a:extLst>
          </p:cNvPr>
          <p:cNvGrpSpPr/>
          <p:nvPr userDrawn="1"/>
        </p:nvGrpSpPr>
        <p:grpSpPr>
          <a:xfrm>
            <a:off x="1203416" y="1853810"/>
            <a:ext cx="144000" cy="668462"/>
            <a:chOff x="1602768" y="2537718"/>
            <a:chExt cx="123290" cy="585626"/>
          </a:xfrm>
          <a:solidFill>
            <a:schemeClr val="tx2"/>
          </a:solidFill>
        </p:grpSpPr>
        <p:cxnSp>
          <p:nvCxnSpPr>
            <p:cNvPr id="50" name="Straight Connector 49">
              <a:extLst>
                <a:ext uri="{FF2B5EF4-FFF2-40B4-BE49-F238E27FC236}">
                  <a16:creationId xmlns:a16="http://schemas.microsoft.com/office/drawing/2014/main" id="{BD83D6C0-DE87-4D36-B5E5-26BF44BEA0BF}"/>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E36504E-79C4-473F-889E-4E9C43B4C7E0}"/>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52" name="Group 51">
            <a:extLst>
              <a:ext uri="{FF2B5EF4-FFF2-40B4-BE49-F238E27FC236}">
                <a16:creationId xmlns:a16="http://schemas.microsoft.com/office/drawing/2014/main" id="{7FA896A6-A59B-4479-8AD1-6E642925BDDC}"/>
              </a:ext>
            </a:extLst>
          </p:cNvPr>
          <p:cNvGrpSpPr/>
          <p:nvPr userDrawn="1"/>
        </p:nvGrpSpPr>
        <p:grpSpPr>
          <a:xfrm rot="10800000">
            <a:off x="2726770" y="2653785"/>
            <a:ext cx="144000" cy="668462"/>
            <a:chOff x="1602768" y="2537718"/>
            <a:chExt cx="123290" cy="585626"/>
          </a:xfrm>
          <a:solidFill>
            <a:schemeClr val="tx2"/>
          </a:solidFill>
        </p:grpSpPr>
        <p:cxnSp>
          <p:nvCxnSpPr>
            <p:cNvPr id="53" name="Straight Connector 52">
              <a:extLst>
                <a:ext uri="{FF2B5EF4-FFF2-40B4-BE49-F238E27FC236}">
                  <a16:creationId xmlns:a16="http://schemas.microsoft.com/office/drawing/2014/main" id="{590FEE29-B3A3-4EC9-8843-ABC798743460}"/>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807148E8-D6C8-4A36-81CE-BBCBC8F41E31}"/>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58" name="Group 57">
            <a:extLst>
              <a:ext uri="{FF2B5EF4-FFF2-40B4-BE49-F238E27FC236}">
                <a16:creationId xmlns:a16="http://schemas.microsoft.com/office/drawing/2014/main" id="{6B9CC065-7F6C-4E79-BA02-ECDA7721EA16}"/>
              </a:ext>
            </a:extLst>
          </p:cNvPr>
          <p:cNvGrpSpPr/>
          <p:nvPr userDrawn="1"/>
        </p:nvGrpSpPr>
        <p:grpSpPr>
          <a:xfrm>
            <a:off x="4561614" y="1853810"/>
            <a:ext cx="144000" cy="668462"/>
            <a:chOff x="1602768" y="2537718"/>
            <a:chExt cx="123290" cy="585626"/>
          </a:xfrm>
          <a:solidFill>
            <a:schemeClr val="tx2"/>
          </a:solidFill>
        </p:grpSpPr>
        <p:cxnSp>
          <p:nvCxnSpPr>
            <p:cNvPr id="59" name="Straight Connector 58">
              <a:extLst>
                <a:ext uri="{FF2B5EF4-FFF2-40B4-BE49-F238E27FC236}">
                  <a16:creationId xmlns:a16="http://schemas.microsoft.com/office/drawing/2014/main" id="{3EA0CEB6-1A98-4042-9149-16643BB7D78F}"/>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F6C84A9B-1DF2-4B72-87F7-D13DFD5E2E3E}"/>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1" name="Group 60">
            <a:extLst>
              <a:ext uri="{FF2B5EF4-FFF2-40B4-BE49-F238E27FC236}">
                <a16:creationId xmlns:a16="http://schemas.microsoft.com/office/drawing/2014/main" id="{39FBBCBF-1285-445F-A1AB-3B6244763165}"/>
              </a:ext>
            </a:extLst>
          </p:cNvPr>
          <p:cNvGrpSpPr/>
          <p:nvPr userDrawn="1"/>
        </p:nvGrpSpPr>
        <p:grpSpPr>
          <a:xfrm rot="10800000">
            <a:off x="6163475" y="2653786"/>
            <a:ext cx="144000" cy="668462"/>
            <a:chOff x="1602768" y="2537718"/>
            <a:chExt cx="123290" cy="585626"/>
          </a:xfrm>
          <a:solidFill>
            <a:schemeClr val="tx2"/>
          </a:solidFill>
        </p:grpSpPr>
        <p:cxnSp>
          <p:nvCxnSpPr>
            <p:cNvPr id="62" name="Straight Connector 61">
              <a:extLst>
                <a:ext uri="{FF2B5EF4-FFF2-40B4-BE49-F238E27FC236}">
                  <a16:creationId xmlns:a16="http://schemas.microsoft.com/office/drawing/2014/main" id="{018FB3BF-DFB5-4548-8D05-A0E49FFD7EF4}"/>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53BDFB2D-6B52-4AC2-987B-BF6507F1B891}"/>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grpSp>
        <p:nvGrpSpPr>
          <p:cNvPr id="64" name="Group 63">
            <a:extLst>
              <a:ext uri="{FF2B5EF4-FFF2-40B4-BE49-F238E27FC236}">
                <a16:creationId xmlns:a16="http://schemas.microsoft.com/office/drawing/2014/main" id="{B85C7EBA-3FD2-438D-8477-798788EB0FFD}"/>
              </a:ext>
            </a:extLst>
          </p:cNvPr>
          <p:cNvGrpSpPr/>
          <p:nvPr userDrawn="1"/>
        </p:nvGrpSpPr>
        <p:grpSpPr>
          <a:xfrm>
            <a:off x="7991425" y="1853810"/>
            <a:ext cx="144000" cy="668462"/>
            <a:chOff x="1602768" y="2537718"/>
            <a:chExt cx="123290" cy="585626"/>
          </a:xfrm>
          <a:solidFill>
            <a:schemeClr val="tx2"/>
          </a:solidFill>
        </p:grpSpPr>
        <p:cxnSp>
          <p:nvCxnSpPr>
            <p:cNvPr id="65" name="Straight Connector 64">
              <a:extLst>
                <a:ext uri="{FF2B5EF4-FFF2-40B4-BE49-F238E27FC236}">
                  <a16:creationId xmlns:a16="http://schemas.microsoft.com/office/drawing/2014/main" id="{B4D46AC9-1644-4523-86BA-0F8860116112}"/>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766D72F-95BB-47A7-81C6-B14A565A8E67}"/>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grpSp>
      <p:sp>
        <p:nvSpPr>
          <p:cNvPr id="35" name="Google Shape;13;p2">
            <a:extLst>
              <a:ext uri="{FF2B5EF4-FFF2-40B4-BE49-F238E27FC236}">
                <a16:creationId xmlns:a16="http://schemas.microsoft.com/office/drawing/2014/main" id="{9D4FC9C5-4180-480D-87B4-E8892A6A9C32}"/>
              </a:ext>
            </a:extLst>
          </p:cNvPr>
          <p:cNvSpPr/>
          <p:nvPr userDrawn="1"/>
        </p:nvSpPr>
        <p:spPr>
          <a:xfrm flipH="1">
            <a:off x="2925347" y="4688845"/>
            <a:ext cx="3293306" cy="4123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lnSpc>
                <a:spcPct val="150000"/>
              </a:lnSpc>
            </a:pPr>
            <a:r>
              <a:rPr lang="en-GB" b="1">
                <a:solidFill>
                  <a:srgbClr val="FF6600"/>
                </a:solidFill>
                <a:latin typeface="Red Hat Display" panose="020B0604020202020204" charset="0"/>
              </a:rPr>
              <a:t>GMgoodemploymentcharter.co.uk</a:t>
            </a:r>
          </a:p>
        </p:txBody>
      </p:sp>
      <p:pic>
        <p:nvPicPr>
          <p:cNvPr id="36" name="Picture 35" descr="A black sign with white text&#10;&#10;Description automatically generated">
            <a:extLst>
              <a:ext uri="{FF2B5EF4-FFF2-40B4-BE49-F238E27FC236}">
                <a16:creationId xmlns:a16="http://schemas.microsoft.com/office/drawing/2014/main" id="{5D602DE4-C2E6-4B10-ACC7-9238AFD4AB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7080" y="-77793"/>
            <a:ext cx="1876788" cy="1337533"/>
          </a:xfrm>
          <a:prstGeom prst="rect">
            <a:avLst/>
          </a:prstGeom>
        </p:spPr>
      </p:pic>
    </p:spTree>
    <p:extLst>
      <p:ext uri="{BB962C8B-B14F-4D97-AF65-F5344CB8AC3E}">
        <p14:creationId xmlns:p14="http://schemas.microsoft.com/office/powerpoint/2010/main" val="388198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1445C"/>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CB4665C-96C9-4826-9680-96D3C10F7589}"/>
              </a:ext>
            </a:extLst>
          </p:cNvPr>
          <p:cNvSpPr/>
          <p:nvPr userDrawn="1"/>
        </p:nvSpPr>
        <p:spPr>
          <a:xfrm>
            <a:off x="0" y="1118729"/>
            <a:ext cx="9144000" cy="3168032"/>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5733CB19-43D5-4BDF-BFC4-9F0FD2AFF565}"/>
              </a:ext>
            </a:extLst>
          </p:cNvPr>
          <p:cNvSpPr>
            <a:spLocks noGrp="1"/>
          </p:cNvSpPr>
          <p:nvPr>
            <p:ph type="ctrTitle" hasCustomPrompt="1"/>
          </p:nvPr>
        </p:nvSpPr>
        <p:spPr>
          <a:xfrm>
            <a:off x="1769723" y="306506"/>
            <a:ext cx="5604555" cy="451783"/>
          </a:xfrm>
        </p:spPr>
        <p:txBody>
          <a:bodyPr rtlCol="0" anchor="b">
            <a:noAutofit/>
          </a:bodyPr>
          <a:lstStyle>
            <a:lvl1pPr algn="l">
              <a:defRPr sz="2700" b="1">
                <a:solidFill>
                  <a:schemeClr val="bg1"/>
                </a:solidFill>
              </a:defRPr>
            </a:lvl1pPr>
          </a:lstStyle>
          <a:p>
            <a:pPr rtl="0"/>
            <a:r>
              <a:rPr lang="en-GB" noProof="0"/>
              <a:t>CLICK TO EDIT MASTER TITLE STYLE</a:t>
            </a:r>
          </a:p>
        </p:txBody>
      </p:sp>
      <p:sp>
        <p:nvSpPr>
          <p:cNvPr id="24" name="Text Placeholder 23">
            <a:extLst>
              <a:ext uri="{FF2B5EF4-FFF2-40B4-BE49-F238E27FC236}">
                <a16:creationId xmlns:a16="http://schemas.microsoft.com/office/drawing/2014/main" id="{FE98CF56-49D9-4EE0-8948-7B306B044B64}"/>
              </a:ext>
            </a:extLst>
          </p:cNvPr>
          <p:cNvSpPr>
            <a:spLocks noGrp="1"/>
          </p:cNvSpPr>
          <p:nvPr>
            <p:ph type="body" sz="quarter" idx="13" hasCustomPrompt="1"/>
          </p:nvPr>
        </p:nvSpPr>
        <p:spPr>
          <a:xfrm>
            <a:off x="306939"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2" name="Text Placeholder 23">
            <a:extLst>
              <a:ext uri="{FF2B5EF4-FFF2-40B4-BE49-F238E27FC236}">
                <a16:creationId xmlns:a16="http://schemas.microsoft.com/office/drawing/2014/main" id="{7F96BFBA-B6DC-4545-A84F-FC358D802210}"/>
              </a:ext>
            </a:extLst>
          </p:cNvPr>
          <p:cNvSpPr>
            <a:spLocks noGrp="1"/>
          </p:cNvSpPr>
          <p:nvPr>
            <p:ph type="body" sz="quarter" idx="15" hasCustomPrompt="1"/>
          </p:nvPr>
        </p:nvSpPr>
        <p:spPr>
          <a:xfrm>
            <a:off x="1861057" y="3623455"/>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3" name="Text Placeholder 23">
            <a:extLst>
              <a:ext uri="{FF2B5EF4-FFF2-40B4-BE49-F238E27FC236}">
                <a16:creationId xmlns:a16="http://schemas.microsoft.com/office/drawing/2014/main" id="{09F7AE02-7B72-41CA-BBBA-690477320ED4}"/>
              </a:ext>
            </a:extLst>
          </p:cNvPr>
          <p:cNvSpPr>
            <a:spLocks noGrp="1"/>
          </p:cNvSpPr>
          <p:nvPr>
            <p:ph type="body" sz="quarter" idx="16" hasCustomPrompt="1"/>
          </p:nvPr>
        </p:nvSpPr>
        <p:spPr>
          <a:xfrm>
            <a:off x="1861057" y="3390245"/>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37" name="Text Placeholder 23">
            <a:extLst>
              <a:ext uri="{FF2B5EF4-FFF2-40B4-BE49-F238E27FC236}">
                <a16:creationId xmlns:a16="http://schemas.microsoft.com/office/drawing/2014/main" id="{FC353EB4-FA83-4005-9982-8EDF80209855}"/>
              </a:ext>
            </a:extLst>
          </p:cNvPr>
          <p:cNvSpPr>
            <a:spLocks noGrp="1"/>
          </p:cNvSpPr>
          <p:nvPr>
            <p:ph type="body" sz="quarter" idx="17" hasCustomPrompt="1"/>
          </p:nvPr>
        </p:nvSpPr>
        <p:spPr>
          <a:xfrm>
            <a:off x="3665137"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8" name="Text Placeholder 23">
            <a:extLst>
              <a:ext uri="{FF2B5EF4-FFF2-40B4-BE49-F238E27FC236}">
                <a16:creationId xmlns:a16="http://schemas.microsoft.com/office/drawing/2014/main" id="{F50F63B2-7BE2-458F-B8F4-C5D34029839B}"/>
              </a:ext>
            </a:extLst>
          </p:cNvPr>
          <p:cNvSpPr>
            <a:spLocks noGrp="1"/>
          </p:cNvSpPr>
          <p:nvPr>
            <p:ph type="body" sz="quarter" idx="18" hasCustomPrompt="1"/>
          </p:nvPr>
        </p:nvSpPr>
        <p:spPr>
          <a:xfrm>
            <a:off x="3665137"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42" name="Text Placeholder 23">
            <a:extLst>
              <a:ext uri="{FF2B5EF4-FFF2-40B4-BE49-F238E27FC236}">
                <a16:creationId xmlns:a16="http://schemas.microsoft.com/office/drawing/2014/main" id="{FC4C199B-1DF3-4B6C-9044-FBE141DB7267}"/>
              </a:ext>
            </a:extLst>
          </p:cNvPr>
          <p:cNvSpPr>
            <a:spLocks noGrp="1"/>
          </p:cNvSpPr>
          <p:nvPr>
            <p:ph type="body" sz="quarter" idx="19" hasCustomPrompt="1"/>
          </p:nvPr>
        </p:nvSpPr>
        <p:spPr>
          <a:xfrm>
            <a:off x="5297762" y="3623455"/>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43" name="Text Placeholder 23">
            <a:extLst>
              <a:ext uri="{FF2B5EF4-FFF2-40B4-BE49-F238E27FC236}">
                <a16:creationId xmlns:a16="http://schemas.microsoft.com/office/drawing/2014/main" id="{2F14D7D9-4C8A-47B7-B803-E0E49F49187F}"/>
              </a:ext>
            </a:extLst>
          </p:cNvPr>
          <p:cNvSpPr>
            <a:spLocks noGrp="1"/>
          </p:cNvSpPr>
          <p:nvPr>
            <p:ph type="body" sz="quarter" idx="20" hasCustomPrompt="1"/>
          </p:nvPr>
        </p:nvSpPr>
        <p:spPr>
          <a:xfrm>
            <a:off x="5297762" y="3390245"/>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47" name="Text Placeholder 23">
            <a:extLst>
              <a:ext uri="{FF2B5EF4-FFF2-40B4-BE49-F238E27FC236}">
                <a16:creationId xmlns:a16="http://schemas.microsoft.com/office/drawing/2014/main" id="{BA236539-C2F4-4FF6-8131-8834E1268017}"/>
              </a:ext>
            </a:extLst>
          </p:cNvPr>
          <p:cNvSpPr>
            <a:spLocks noGrp="1"/>
          </p:cNvSpPr>
          <p:nvPr>
            <p:ph type="body" sz="quarter" idx="21" hasCustomPrompt="1"/>
          </p:nvPr>
        </p:nvSpPr>
        <p:spPr>
          <a:xfrm>
            <a:off x="7094948"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48" name="Text Placeholder 23">
            <a:extLst>
              <a:ext uri="{FF2B5EF4-FFF2-40B4-BE49-F238E27FC236}">
                <a16:creationId xmlns:a16="http://schemas.microsoft.com/office/drawing/2014/main" id="{0AF894AB-DA10-4943-A121-DC105788137F}"/>
              </a:ext>
            </a:extLst>
          </p:cNvPr>
          <p:cNvSpPr>
            <a:spLocks noGrp="1"/>
          </p:cNvSpPr>
          <p:nvPr>
            <p:ph type="body" sz="quarter" idx="22" hasCustomPrompt="1"/>
          </p:nvPr>
        </p:nvSpPr>
        <p:spPr>
          <a:xfrm>
            <a:off x="7094948"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27" name="Text Placeholder 23">
            <a:extLst>
              <a:ext uri="{FF2B5EF4-FFF2-40B4-BE49-F238E27FC236}">
                <a16:creationId xmlns:a16="http://schemas.microsoft.com/office/drawing/2014/main" id="{6D1A5D58-B929-4B60-A518-F2EFDEE4CD0E}"/>
              </a:ext>
            </a:extLst>
          </p:cNvPr>
          <p:cNvSpPr>
            <a:spLocks noGrp="1"/>
          </p:cNvSpPr>
          <p:nvPr>
            <p:ph type="body" sz="quarter" idx="14" hasCustomPrompt="1"/>
          </p:nvPr>
        </p:nvSpPr>
        <p:spPr>
          <a:xfrm>
            <a:off x="306939"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tx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15" name="Google Shape;13;p2">
            <a:extLst>
              <a:ext uri="{FF2B5EF4-FFF2-40B4-BE49-F238E27FC236}">
                <a16:creationId xmlns:a16="http://schemas.microsoft.com/office/drawing/2014/main" id="{9037A977-1280-43A3-A70B-EB8C330456D2}"/>
              </a:ext>
            </a:extLst>
          </p:cNvPr>
          <p:cNvSpPr/>
          <p:nvPr userDrawn="1"/>
        </p:nvSpPr>
        <p:spPr>
          <a:xfrm flipH="1">
            <a:off x="2925347" y="4688845"/>
            <a:ext cx="3293306" cy="4123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lnSpc>
                <a:spcPct val="150000"/>
              </a:lnSpc>
            </a:pPr>
            <a:r>
              <a:rPr lang="en-GB" b="1">
                <a:solidFill>
                  <a:srgbClr val="FF6600"/>
                </a:solidFill>
                <a:latin typeface="Red Hat Display" panose="020B0604020202020204" charset="0"/>
              </a:rPr>
              <a:t>GMgoodemploymentcharter.co.uk</a:t>
            </a:r>
          </a:p>
        </p:txBody>
      </p:sp>
      <p:pic>
        <p:nvPicPr>
          <p:cNvPr id="16" name="Picture 15" descr="A black sign with white text&#10;&#10;Description automatically generated">
            <a:extLst>
              <a:ext uri="{FF2B5EF4-FFF2-40B4-BE49-F238E27FC236}">
                <a16:creationId xmlns:a16="http://schemas.microsoft.com/office/drawing/2014/main" id="{57E34803-9FD1-42CA-B5B6-B3776DB746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7080" y="-77793"/>
            <a:ext cx="1876788" cy="1337533"/>
          </a:xfrm>
          <a:prstGeom prst="rect">
            <a:avLst/>
          </a:prstGeom>
        </p:spPr>
      </p:pic>
    </p:spTree>
    <p:extLst>
      <p:ext uri="{BB962C8B-B14F-4D97-AF65-F5344CB8AC3E}">
        <p14:creationId xmlns:p14="http://schemas.microsoft.com/office/powerpoint/2010/main" val="66985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4488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2941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7143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7877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9720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72953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0194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5898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dpi="0" rotWithShape="1">
          <a:blip r:embed="rId2">
            <a:lum/>
          </a:blip>
          <a:srcRect/>
          <a:stretch>
            <a:fillRect/>
          </a:stretch>
        </a:blipFill>
        <a:effectLst/>
      </p:bgPr>
    </p:bg>
    <p:spTree>
      <p:nvGrpSpPr>
        <p:cNvPr id="1" name="Shape 28"/>
        <p:cNvGrpSpPr/>
        <p:nvPr/>
      </p:nvGrpSpPr>
      <p:grpSpPr>
        <a:xfrm>
          <a:off x="0" y="0"/>
          <a:ext cx="0" cy="0"/>
          <a:chOff x="0" y="0"/>
          <a:chExt cx="0" cy="0"/>
        </a:xfrm>
      </p:grpSpPr>
      <p:grpSp>
        <p:nvGrpSpPr>
          <p:cNvPr id="29" name="Google Shape;29;p5"/>
          <p:cNvGrpSpPr/>
          <p:nvPr userDrawn="1"/>
        </p:nvGrpSpPr>
        <p:grpSpPr>
          <a:xfrm>
            <a:off x="0" y="-50"/>
            <a:ext cx="9144000" cy="5143550"/>
            <a:chOff x="0" y="-50"/>
            <a:chExt cx="9144000" cy="5143550"/>
          </a:xfrm>
        </p:grpSpPr>
        <p:sp>
          <p:nvSpPr>
            <p:cNvPr id="30" name="Google Shape;30;p5"/>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5"/>
            <p:cNvGrpSpPr/>
            <p:nvPr/>
          </p:nvGrpSpPr>
          <p:grpSpPr>
            <a:xfrm>
              <a:off x="0" y="-50"/>
              <a:ext cx="9144000" cy="5143525"/>
              <a:chOff x="0" y="-250"/>
              <a:chExt cx="9144000" cy="5143525"/>
            </a:xfrm>
          </p:grpSpPr>
          <p:sp>
            <p:nvSpPr>
              <p:cNvPr id="32" name="Google Shape;32;p5"/>
              <p:cNvSpPr/>
              <p:nvPr/>
            </p:nvSpPr>
            <p:spPr>
              <a:xfrm>
                <a:off x="0" y="-225"/>
                <a:ext cx="9144000" cy="5143500"/>
              </a:xfrm>
              <a:prstGeom prst="frame">
                <a:avLst>
                  <a:gd name="adj1" fmla="val 87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rot="10800000" flipH="1">
                <a:off x="0" y="-250"/>
                <a:ext cx="4115400" cy="14151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Google Shape;35;p5"/>
          <p:cNvSpPr txBox="1">
            <a:spLocks noGrp="1"/>
          </p:cNvSpPr>
          <p:nvPr>
            <p:ph type="title"/>
          </p:nvPr>
        </p:nvSpPr>
        <p:spPr>
          <a:xfrm>
            <a:off x="457200" y="0"/>
            <a:ext cx="3171300" cy="14184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6" name="Google Shape;36;p5"/>
          <p:cNvSpPr txBox="1">
            <a:spLocks noGrp="1"/>
          </p:cNvSpPr>
          <p:nvPr>
            <p:ph type="body" idx="1"/>
          </p:nvPr>
        </p:nvSpPr>
        <p:spPr>
          <a:xfrm>
            <a:off x="913175" y="1746150"/>
            <a:ext cx="5944800" cy="26337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pic>
        <p:nvPicPr>
          <p:cNvPr id="7" name="Picture 6" descr="A black sign with white text&#10;&#10;Description automatically generated">
            <a:extLst>
              <a:ext uri="{FF2B5EF4-FFF2-40B4-BE49-F238E27FC236}">
                <a16:creationId xmlns:a16="http://schemas.microsoft.com/office/drawing/2014/main" id="{1510975C-AEF0-4FB2-8016-E4E9A8BA8D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14788" y="303829"/>
            <a:ext cx="1876788" cy="1337533"/>
          </a:xfrm>
          <a:prstGeom prst="rect">
            <a:avLst/>
          </a:prstGeom>
        </p:spPr>
      </p:pic>
      <p:sp>
        <p:nvSpPr>
          <p:cNvPr id="10" name="Google Shape;13;p2">
            <a:extLst>
              <a:ext uri="{FF2B5EF4-FFF2-40B4-BE49-F238E27FC236}">
                <a16:creationId xmlns:a16="http://schemas.microsoft.com/office/drawing/2014/main" id="{759E6936-B9B5-47A8-8A7B-450D9382378B}"/>
              </a:ext>
            </a:extLst>
          </p:cNvPr>
          <p:cNvSpPr/>
          <p:nvPr userDrawn="1"/>
        </p:nvSpPr>
        <p:spPr>
          <a:xfrm flipH="1">
            <a:off x="2925347" y="4688845"/>
            <a:ext cx="3293306" cy="4123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lnSpc>
                <a:spcPct val="150000"/>
              </a:lnSpc>
            </a:pPr>
            <a:r>
              <a:rPr lang="en-GB" b="1">
                <a:solidFill>
                  <a:srgbClr val="FF6600"/>
                </a:solidFill>
                <a:latin typeface="Red Hat Display" panose="020B0604020202020204" charset="0"/>
              </a:rPr>
              <a:t>GMgoodemploymentcharter.co.uk</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0909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82387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84950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13669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95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4769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779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415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418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60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Veiled" preserve="1">
  <p:cSld name="1_Blank - Veiled">
    <p:spTree>
      <p:nvGrpSpPr>
        <p:cNvPr id="1" name="Shape 85"/>
        <p:cNvGrpSpPr/>
        <p:nvPr/>
      </p:nvGrpSpPr>
      <p:grpSpPr>
        <a:xfrm>
          <a:off x="0" y="0"/>
          <a:ext cx="0" cy="0"/>
          <a:chOff x="0" y="0"/>
          <a:chExt cx="0" cy="0"/>
        </a:xfrm>
      </p:grpSpPr>
      <p:sp>
        <p:nvSpPr>
          <p:cNvPr id="7" name="Google Shape;13;p2">
            <a:extLst>
              <a:ext uri="{FF2B5EF4-FFF2-40B4-BE49-F238E27FC236}">
                <a16:creationId xmlns:a16="http://schemas.microsoft.com/office/drawing/2014/main" id="{E40A47A0-AC5E-4002-9B87-C86B0C1ED756}"/>
              </a:ext>
            </a:extLst>
          </p:cNvPr>
          <p:cNvSpPr/>
          <p:nvPr userDrawn="1"/>
        </p:nvSpPr>
        <p:spPr>
          <a:xfrm flipH="1">
            <a:off x="5199681" y="3285641"/>
            <a:ext cx="3838569" cy="1163018"/>
          </a:xfrm>
          <a:prstGeom prst="roundRect">
            <a:avLst/>
          </a:prstGeom>
          <a:solidFill>
            <a:srgbClr val="FF6600"/>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GB" sz="1400" b="1">
                <a:solidFill>
                  <a:schemeClr val="bg1"/>
                </a:solidFill>
                <a:effectLst/>
                <a:latin typeface="Red Hat Display" panose="020B0604020202020204" charset="0"/>
              </a:rPr>
              <a:t>GMgoodemploymentcharter.co.uk</a:t>
            </a:r>
          </a:p>
          <a:p>
            <a:pPr marL="0" lvl="0" indent="0" algn="ctr" rtl="0">
              <a:lnSpc>
                <a:spcPct val="150000"/>
              </a:lnSpc>
              <a:spcBef>
                <a:spcPts val="0"/>
              </a:spcBef>
              <a:spcAft>
                <a:spcPts val="0"/>
              </a:spcAft>
              <a:buNone/>
            </a:pPr>
            <a:r>
              <a:rPr lang="en-GB" sz="1400" b="1">
                <a:solidFill>
                  <a:schemeClr val="bg1"/>
                </a:solidFill>
                <a:effectLst/>
                <a:latin typeface="Red Hat Display" panose="020B0604020202020204" charset="0"/>
              </a:rPr>
              <a:t> @GoodEmpCharter</a:t>
            </a:r>
          </a:p>
          <a:p>
            <a:pPr marL="0" lvl="0" indent="0" algn="ctr" rtl="0">
              <a:lnSpc>
                <a:spcPct val="150000"/>
              </a:lnSpc>
              <a:spcBef>
                <a:spcPts val="0"/>
              </a:spcBef>
              <a:spcAft>
                <a:spcPts val="0"/>
              </a:spcAft>
              <a:buNone/>
            </a:pPr>
            <a:r>
              <a:rPr lang="en-GB" sz="1400" b="1">
                <a:solidFill>
                  <a:schemeClr val="bg1"/>
                </a:solidFill>
                <a:effectLst/>
                <a:latin typeface="Red Hat Display" panose="020B0604020202020204" charset="0"/>
              </a:rPr>
              <a:t>#</a:t>
            </a:r>
            <a:r>
              <a:rPr lang="en-GB" sz="1400" b="1" err="1">
                <a:solidFill>
                  <a:schemeClr val="bg1"/>
                </a:solidFill>
                <a:effectLst/>
                <a:latin typeface="Red Hat Display" panose="020B0604020202020204" charset="0"/>
              </a:rPr>
              <a:t>goodemployment</a:t>
            </a:r>
            <a:endParaRPr sz="1400" b="1">
              <a:solidFill>
                <a:schemeClr val="bg1"/>
              </a:solidFill>
              <a:effectLst/>
              <a:latin typeface="Red Hat Display" panose="020B0604020202020204" charset="0"/>
            </a:endParaRPr>
          </a:p>
        </p:txBody>
      </p:sp>
      <p:sp>
        <p:nvSpPr>
          <p:cNvPr id="2" name="Rectangle 1">
            <a:extLst>
              <a:ext uri="{FF2B5EF4-FFF2-40B4-BE49-F238E27FC236}">
                <a16:creationId xmlns:a16="http://schemas.microsoft.com/office/drawing/2014/main" id="{44A599EA-AB93-4B29-AF5A-CF3462B541AB}"/>
              </a:ext>
            </a:extLst>
          </p:cNvPr>
          <p:cNvSpPr/>
          <p:nvPr userDrawn="1"/>
        </p:nvSpPr>
        <p:spPr>
          <a:xfrm>
            <a:off x="0" y="4533899"/>
            <a:ext cx="9144000" cy="609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A0530BF-1F43-41FB-A35C-19BE73B59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12382" y="4533899"/>
            <a:ext cx="4719235" cy="609601"/>
          </a:xfrm>
          <a:prstGeom prst="rect">
            <a:avLst/>
          </a:prstGeom>
        </p:spPr>
      </p:pic>
      <p:pic>
        <p:nvPicPr>
          <p:cNvPr id="9" name="Picture 8">
            <a:extLst>
              <a:ext uri="{FF2B5EF4-FFF2-40B4-BE49-F238E27FC236}">
                <a16:creationId xmlns:a16="http://schemas.microsoft.com/office/drawing/2014/main" id="{22BD1852-C490-49E3-8587-BDC3AA3CCA2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914788" y="303829"/>
            <a:ext cx="1876787" cy="1337533"/>
          </a:xfrm>
          <a:prstGeom prst="rect">
            <a:avLst/>
          </a:prstGeom>
        </p:spPr>
      </p:pic>
    </p:spTree>
    <p:extLst>
      <p:ext uri="{BB962C8B-B14F-4D97-AF65-F5344CB8AC3E}">
        <p14:creationId xmlns:p14="http://schemas.microsoft.com/office/powerpoint/2010/main" val="3624786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140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522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22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284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10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1445C"/>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CB4665C-96C9-4826-9680-96D3C10F7589}"/>
              </a:ext>
            </a:extLst>
          </p:cNvPr>
          <p:cNvSpPr/>
          <p:nvPr userDrawn="1"/>
        </p:nvSpPr>
        <p:spPr>
          <a:xfrm>
            <a:off x="0" y="1118729"/>
            <a:ext cx="9144000" cy="3168032"/>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50" noProof="0"/>
          </a:p>
        </p:txBody>
      </p:sp>
      <p:sp>
        <p:nvSpPr>
          <p:cNvPr id="2" name="Title 1">
            <a:extLst>
              <a:ext uri="{FF2B5EF4-FFF2-40B4-BE49-F238E27FC236}">
                <a16:creationId xmlns:a16="http://schemas.microsoft.com/office/drawing/2014/main" id="{5733CB19-43D5-4BDF-BFC4-9F0FD2AFF565}"/>
              </a:ext>
            </a:extLst>
          </p:cNvPr>
          <p:cNvSpPr>
            <a:spLocks noGrp="1"/>
          </p:cNvSpPr>
          <p:nvPr>
            <p:ph type="ctrTitle" hasCustomPrompt="1"/>
          </p:nvPr>
        </p:nvSpPr>
        <p:spPr>
          <a:xfrm>
            <a:off x="1769723" y="306506"/>
            <a:ext cx="5604555" cy="451783"/>
          </a:xfrm>
        </p:spPr>
        <p:txBody>
          <a:bodyPr rtlCol="0" anchor="b">
            <a:noAutofit/>
          </a:bodyPr>
          <a:lstStyle>
            <a:lvl1pPr algn="l">
              <a:defRPr sz="2700" b="1">
                <a:solidFill>
                  <a:schemeClr val="bg1"/>
                </a:solidFill>
              </a:defRPr>
            </a:lvl1pPr>
          </a:lstStyle>
          <a:p>
            <a:pPr rtl="0"/>
            <a:r>
              <a:rPr lang="en-GB" noProof="0"/>
              <a:t>CLICK TO EDIT MASTER TITLE STYLE</a:t>
            </a:r>
          </a:p>
        </p:txBody>
      </p:sp>
      <p:sp>
        <p:nvSpPr>
          <p:cNvPr id="24" name="Text Placeholder 23">
            <a:extLst>
              <a:ext uri="{FF2B5EF4-FFF2-40B4-BE49-F238E27FC236}">
                <a16:creationId xmlns:a16="http://schemas.microsoft.com/office/drawing/2014/main" id="{FE98CF56-49D9-4EE0-8948-7B306B044B64}"/>
              </a:ext>
            </a:extLst>
          </p:cNvPr>
          <p:cNvSpPr>
            <a:spLocks noGrp="1"/>
          </p:cNvSpPr>
          <p:nvPr>
            <p:ph type="body" sz="quarter" idx="13" hasCustomPrompt="1"/>
          </p:nvPr>
        </p:nvSpPr>
        <p:spPr>
          <a:xfrm>
            <a:off x="306939"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2" name="Text Placeholder 23">
            <a:extLst>
              <a:ext uri="{FF2B5EF4-FFF2-40B4-BE49-F238E27FC236}">
                <a16:creationId xmlns:a16="http://schemas.microsoft.com/office/drawing/2014/main" id="{7F96BFBA-B6DC-4545-A84F-FC358D802210}"/>
              </a:ext>
            </a:extLst>
          </p:cNvPr>
          <p:cNvSpPr>
            <a:spLocks noGrp="1"/>
          </p:cNvSpPr>
          <p:nvPr>
            <p:ph type="body" sz="quarter" idx="15" hasCustomPrompt="1"/>
          </p:nvPr>
        </p:nvSpPr>
        <p:spPr>
          <a:xfrm>
            <a:off x="1861057" y="3623455"/>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3" name="Text Placeholder 23">
            <a:extLst>
              <a:ext uri="{FF2B5EF4-FFF2-40B4-BE49-F238E27FC236}">
                <a16:creationId xmlns:a16="http://schemas.microsoft.com/office/drawing/2014/main" id="{09F7AE02-7B72-41CA-BBBA-690477320ED4}"/>
              </a:ext>
            </a:extLst>
          </p:cNvPr>
          <p:cNvSpPr>
            <a:spLocks noGrp="1"/>
          </p:cNvSpPr>
          <p:nvPr>
            <p:ph type="body" sz="quarter" idx="16" hasCustomPrompt="1"/>
          </p:nvPr>
        </p:nvSpPr>
        <p:spPr>
          <a:xfrm>
            <a:off x="1861057" y="3390245"/>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37" name="Text Placeholder 23">
            <a:extLst>
              <a:ext uri="{FF2B5EF4-FFF2-40B4-BE49-F238E27FC236}">
                <a16:creationId xmlns:a16="http://schemas.microsoft.com/office/drawing/2014/main" id="{FC353EB4-FA83-4005-9982-8EDF80209855}"/>
              </a:ext>
            </a:extLst>
          </p:cNvPr>
          <p:cNvSpPr>
            <a:spLocks noGrp="1"/>
          </p:cNvSpPr>
          <p:nvPr>
            <p:ph type="body" sz="quarter" idx="17" hasCustomPrompt="1"/>
          </p:nvPr>
        </p:nvSpPr>
        <p:spPr>
          <a:xfrm>
            <a:off x="3665137"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38" name="Text Placeholder 23">
            <a:extLst>
              <a:ext uri="{FF2B5EF4-FFF2-40B4-BE49-F238E27FC236}">
                <a16:creationId xmlns:a16="http://schemas.microsoft.com/office/drawing/2014/main" id="{F50F63B2-7BE2-458F-B8F4-C5D34029839B}"/>
              </a:ext>
            </a:extLst>
          </p:cNvPr>
          <p:cNvSpPr>
            <a:spLocks noGrp="1"/>
          </p:cNvSpPr>
          <p:nvPr>
            <p:ph type="body" sz="quarter" idx="18" hasCustomPrompt="1"/>
          </p:nvPr>
        </p:nvSpPr>
        <p:spPr>
          <a:xfrm>
            <a:off x="3665137"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42" name="Text Placeholder 23">
            <a:extLst>
              <a:ext uri="{FF2B5EF4-FFF2-40B4-BE49-F238E27FC236}">
                <a16:creationId xmlns:a16="http://schemas.microsoft.com/office/drawing/2014/main" id="{FC4C199B-1DF3-4B6C-9044-FBE141DB7267}"/>
              </a:ext>
            </a:extLst>
          </p:cNvPr>
          <p:cNvSpPr>
            <a:spLocks noGrp="1"/>
          </p:cNvSpPr>
          <p:nvPr>
            <p:ph type="body" sz="quarter" idx="19" hasCustomPrompt="1"/>
          </p:nvPr>
        </p:nvSpPr>
        <p:spPr>
          <a:xfrm>
            <a:off x="5297762" y="3623455"/>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43" name="Text Placeholder 23">
            <a:extLst>
              <a:ext uri="{FF2B5EF4-FFF2-40B4-BE49-F238E27FC236}">
                <a16:creationId xmlns:a16="http://schemas.microsoft.com/office/drawing/2014/main" id="{2F14D7D9-4C8A-47B7-B803-E0E49F49187F}"/>
              </a:ext>
            </a:extLst>
          </p:cNvPr>
          <p:cNvSpPr>
            <a:spLocks noGrp="1"/>
          </p:cNvSpPr>
          <p:nvPr>
            <p:ph type="body" sz="quarter" idx="20" hasCustomPrompt="1"/>
          </p:nvPr>
        </p:nvSpPr>
        <p:spPr>
          <a:xfrm>
            <a:off x="5297762" y="3390245"/>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47" name="Text Placeholder 23">
            <a:extLst>
              <a:ext uri="{FF2B5EF4-FFF2-40B4-BE49-F238E27FC236}">
                <a16:creationId xmlns:a16="http://schemas.microsoft.com/office/drawing/2014/main" id="{BA236539-C2F4-4FF6-8131-8834E1268017}"/>
              </a:ext>
            </a:extLst>
          </p:cNvPr>
          <p:cNvSpPr>
            <a:spLocks noGrp="1"/>
          </p:cNvSpPr>
          <p:nvPr>
            <p:ph type="body" sz="quarter" idx="21" hasCustomPrompt="1"/>
          </p:nvPr>
        </p:nvSpPr>
        <p:spPr>
          <a:xfrm>
            <a:off x="7094948" y="1510528"/>
            <a:ext cx="1906191" cy="311595"/>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Consectetur adipiscing elit, sed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cap="none" spc="0" normalizeH="0" noProof="0">
                <a:ln>
                  <a:noFill/>
                </a:ln>
                <a:solidFill>
                  <a:srgbClr val="FFFFFF"/>
                </a:solidFill>
                <a:effectLst/>
                <a:uLnTx/>
                <a:uFillTx/>
                <a:latin typeface="+mn-lt"/>
                <a:ea typeface="+mn-ea"/>
                <a:cs typeface="+mn-cs"/>
              </a:rPr>
              <a:t>do eiusmod tempor incididunt.</a:t>
            </a:r>
          </a:p>
        </p:txBody>
      </p:sp>
      <p:sp>
        <p:nvSpPr>
          <p:cNvPr id="48" name="Text Placeholder 23">
            <a:extLst>
              <a:ext uri="{FF2B5EF4-FFF2-40B4-BE49-F238E27FC236}">
                <a16:creationId xmlns:a16="http://schemas.microsoft.com/office/drawing/2014/main" id="{0AF894AB-DA10-4943-A121-DC105788137F}"/>
              </a:ext>
            </a:extLst>
          </p:cNvPr>
          <p:cNvSpPr>
            <a:spLocks noGrp="1"/>
          </p:cNvSpPr>
          <p:nvPr>
            <p:ph type="body" sz="quarter" idx="22" hasCustomPrompt="1"/>
          </p:nvPr>
        </p:nvSpPr>
        <p:spPr>
          <a:xfrm>
            <a:off x="7094948"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no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27" name="Text Placeholder 23">
            <a:extLst>
              <a:ext uri="{FF2B5EF4-FFF2-40B4-BE49-F238E27FC236}">
                <a16:creationId xmlns:a16="http://schemas.microsoft.com/office/drawing/2014/main" id="{6D1A5D58-B929-4B60-A518-F2EFDEE4CD0E}"/>
              </a:ext>
            </a:extLst>
          </p:cNvPr>
          <p:cNvSpPr>
            <a:spLocks noGrp="1"/>
          </p:cNvSpPr>
          <p:nvPr>
            <p:ph type="body" sz="quarter" idx="14" hasCustomPrompt="1"/>
          </p:nvPr>
        </p:nvSpPr>
        <p:spPr>
          <a:xfrm>
            <a:off x="306939" y="1277318"/>
            <a:ext cx="1906191" cy="215632"/>
          </a:xfrm>
        </p:spPr>
        <p:txBody>
          <a:bodyPr rtlCol="0"/>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tx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strike="noStrike" kern="1200" cap="none" spc="0" normalizeH="0" noProof="0">
                <a:ln>
                  <a:noFill/>
                </a:ln>
                <a:solidFill>
                  <a:srgbClr val="FFFFFF"/>
                </a:solidFill>
                <a:effectLst/>
                <a:uLnTx/>
                <a:uFillTx/>
                <a:latin typeface="+mn-lt"/>
                <a:ea typeface="+mn-ea"/>
                <a:cs typeface="+mn-cs"/>
              </a:rPr>
              <a:t>Lorem Ipsum Dolor </a:t>
            </a:r>
          </a:p>
        </p:txBody>
      </p:sp>
      <p:sp>
        <p:nvSpPr>
          <p:cNvPr id="15" name="Google Shape;13;p2">
            <a:extLst>
              <a:ext uri="{FF2B5EF4-FFF2-40B4-BE49-F238E27FC236}">
                <a16:creationId xmlns:a16="http://schemas.microsoft.com/office/drawing/2014/main" id="{9037A977-1280-43A3-A70B-EB8C330456D2}"/>
              </a:ext>
            </a:extLst>
          </p:cNvPr>
          <p:cNvSpPr/>
          <p:nvPr userDrawn="1"/>
        </p:nvSpPr>
        <p:spPr>
          <a:xfrm flipH="1">
            <a:off x="2925347" y="4688845"/>
            <a:ext cx="3293306" cy="4123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lnSpc>
                <a:spcPct val="150000"/>
              </a:lnSpc>
            </a:pPr>
            <a:r>
              <a:rPr lang="en-GB" b="1">
                <a:solidFill>
                  <a:srgbClr val="FF6600"/>
                </a:solidFill>
                <a:latin typeface="Red Hat Display" panose="020B0604020202020204" charset="0"/>
              </a:rPr>
              <a:t>GMgoodemploymentcharter.co.uk</a:t>
            </a:r>
          </a:p>
        </p:txBody>
      </p:sp>
      <p:pic>
        <p:nvPicPr>
          <p:cNvPr id="16" name="Picture 15" descr="A black sign with white text&#10;&#10;Description automatically generated">
            <a:extLst>
              <a:ext uri="{FF2B5EF4-FFF2-40B4-BE49-F238E27FC236}">
                <a16:creationId xmlns:a16="http://schemas.microsoft.com/office/drawing/2014/main" id="{57E34803-9FD1-42CA-B5B6-B3776DB746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7080" y="-77793"/>
            <a:ext cx="1876788" cy="1337533"/>
          </a:xfrm>
          <a:prstGeom prst="rect">
            <a:avLst/>
          </a:prstGeom>
        </p:spPr>
      </p:pic>
    </p:spTree>
    <p:extLst>
      <p:ext uri="{BB962C8B-B14F-4D97-AF65-F5344CB8AC3E}">
        <p14:creationId xmlns:p14="http://schemas.microsoft.com/office/powerpoint/2010/main" val="115679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pic>
        <p:nvPicPr>
          <p:cNvPr id="8" name="Picture 7">
            <a:extLst>
              <a:ext uri="{FF2B5EF4-FFF2-40B4-BE49-F238E27FC236}">
                <a16:creationId xmlns:a16="http://schemas.microsoft.com/office/drawing/2014/main" id="{5AAF4242-2FD6-4E34-A9FE-8E26A2F06B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4533899"/>
            <a:ext cx="4930727" cy="609601"/>
          </a:xfrm>
          <a:prstGeom prst="rect">
            <a:avLst/>
          </a:prstGeom>
        </p:spPr>
      </p:pic>
    </p:spTree>
    <p:extLst>
      <p:ext uri="{BB962C8B-B14F-4D97-AF65-F5344CB8AC3E}">
        <p14:creationId xmlns:p14="http://schemas.microsoft.com/office/powerpoint/2010/main" val="97280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Image" userDrawn="1">
  <p:cSld name="Title + 1 column + Image">
    <p:bg>
      <p:bgPr>
        <a:solidFill>
          <a:schemeClr val="lt1"/>
        </a:solidFill>
        <a:effectLst/>
      </p:bgPr>
    </p:bg>
    <p:spTree>
      <p:nvGrpSpPr>
        <p:cNvPr id="1" name="Shape 38"/>
        <p:cNvGrpSpPr/>
        <p:nvPr/>
      </p:nvGrpSpPr>
      <p:grpSpPr>
        <a:xfrm>
          <a:off x="0" y="0"/>
          <a:ext cx="0" cy="0"/>
          <a:chOff x="0" y="0"/>
          <a:chExt cx="0" cy="0"/>
        </a:xfrm>
      </p:grpSpPr>
      <p:sp>
        <p:nvSpPr>
          <p:cNvPr id="39" name="Google Shape;39;p6"/>
          <p:cNvSpPr/>
          <p:nvPr userDrawn="1"/>
        </p:nvSpPr>
        <p:spPr>
          <a:xfrm rot="10800000">
            <a:off x="4766875" y="300"/>
            <a:ext cx="4377000" cy="4377000"/>
          </a:xfrm>
          <a:prstGeom prst="round1Rect">
            <a:avLst>
              <a:gd name="adj" fmla="val 50000"/>
            </a:avLst>
          </a:prstGeom>
          <a:solidFill>
            <a:srgbClr val="314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body" idx="1"/>
          </p:nvPr>
        </p:nvSpPr>
        <p:spPr>
          <a:xfrm>
            <a:off x="457200" y="1418400"/>
            <a:ext cx="3467100" cy="2783700"/>
          </a:xfrm>
          <a:prstGeom prst="rect">
            <a:avLst/>
          </a:prstGeom>
        </p:spPr>
        <p:txBody>
          <a:bodyPr spcFirstLastPara="1" wrap="square" lIns="0" tIns="0" rIns="0" bIns="0" anchor="t" anchorCtr="0">
            <a:noAutofit/>
          </a:bodyPr>
          <a:lstStyle>
            <a:lvl1pPr marL="457200" lvl="0" indent="-355600" rtl="0">
              <a:lnSpc>
                <a:spcPct val="115000"/>
              </a:lnSpc>
              <a:spcBef>
                <a:spcPts val="600"/>
              </a:spcBef>
              <a:spcAft>
                <a:spcPts val="0"/>
              </a:spcAft>
              <a:buSzPts val="2000"/>
              <a:buChar char="╸"/>
              <a:defRPr sz="2000">
                <a:solidFill>
                  <a:schemeClr val="dk2"/>
                </a:solidFill>
              </a:defRPr>
            </a:lvl1pPr>
            <a:lvl2pPr marL="914400" lvl="1" indent="-355600" rtl="0">
              <a:lnSpc>
                <a:spcPct val="115000"/>
              </a:lnSpc>
              <a:spcBef>
                <a:spcPts val="0"/>
              </a:spcBef>
              <a:spcAft>
                <a:spcPts val="0"/>
              </a:spcAft>
              <a:buClr>
                <a:schemeClr val="dk2"/>
              </a:buClr>
              <a:buSzPts val="2000"/>
              <a:buChar char="╶"/>
              <a:defRPr sz="2000">
                <a:solidFill>
                  <a:schemeClr val="dk2"/>
                </a:solidFill>
              </a:defRPr>
            </a:lvl2pPr>
            <a:lvl3pPr marL="1371600" lvl="2" indent="-355600" rtl="0">
              <a:lnSpc>
                <a:spcPct val="115000"/>
              </a:lnSpc>
              <a:spcBef>
                <a:spcPts val="0"/>
              </a:spcBef>
              <a:spcAft>
                <a:spcPts val="0"/>
              </a:spcAft>
              <a:buSzPts val="2000"/>
              <a:buChar char="╶"/>
              <a:defRPr sz="2000">
                <a:solidFill>
                  <a:schemeClr val="dk2"/>
                </a:solidFill>
              </a:defRPr>
            </a:lvl3pPr>
            <a:lvl4pPr marL="1828800" lvl="3" indent="-355600" rtl="0">
              <a:lnSpc>
                <a:spcPct val="115000"/>
              </a:lnSpc>
              <a:spcBef>
                <a:spcPts val="0"/>
              </a:spcBef>
              <a:spcAft>
                <a:spcPts val="0"/>
              </a:spcAft>
              <a:buSzPts val="2000"/>
              <a:buChar char="╶"/>
              <a:defRPr sz="2000">
                <a:solidFill>
                  <a:schemeClr val="dk2"/>
                </a:solidFill>
              </a:defRPr>
            </a:lvl4pPr>
            <a:lvl5pPr marL="2286000" lvl="4" indent="-355600" rtl="0">
              <a:lnSpc>
                <a:spcPct val="115000"/>
              </a:lnSpc>
              <a:spcBef>
                <a:spcPts val="0"/>
              </a:spcBef>
              <a:spcAft>
                <a:spcPts val="0"/>
              </a:spcAft>
              <a:buSzPts val="2000"/>
              <a:buChar char="╶"/>
              <a:defRPr sz="2000">
                <a:solidFill>
                  <a:schemeClr val="dk2"/>
                </a:solidFill>
              </a:defRPr>
            </a:lvl5pPr>
            <a:lvl6pPr marL="2743200" lvl="5" indent="-355600" rtl="0">
              <a:lnSpc>
                <a:spcPct val="115000"/>
              </a:lnSpc>
              <a:spcBef>
                <a:spcPts val="0"/>
              </a:spcBef>
              <a:spcAft>
                <a:spcPts val="0"/>
              </a:spcAft>
              <a:buSzPts val="2000"/>
              <a:buChar char="╶"/>
              <a:defRPr sz="2000">
                <a:solidFill>
                  <a:schemeClr val="dk2"/>
                </a:solidFill>
              </a:defRPr>
            </a:lvl6pPr>
            <a:lvl7pPr marL="3200400" lvl="6" indent="-355600" rtl="0">
              <a:lnSpc>
                <a:spcPct val="115000"/>
              </a:lnSpc>
              <a:spcBef>
                <a:spcPts val="0"/>
              </a:spcBef>
              <a:spcAft>
                <a:spcPts val="0"/>
              </a:spcAft>
              <a:buSzPts val="2000"/>
              <a:buChar char="╶"/>
              <a:defRPr sz="2000">
                <a:solidFill>
                  <a:schemeClr val="dk2"/>
                </a:solidFill>
              </a:defRPr>
            </a:lvl7pPr>
            <a:lvl8pPr marL="3657600" lvl="7" indent="-355600" rtl="0">
              <a:lnSpc>
                <a:spcPct val="115000"/>
              </a:lnSpc>
              <a:spcBef>
                <a:spcPts val="0"/>
              </a:spcBef>
              <a:spcAft>
                <a:spcPts val="0"/>
              </a:spcAft>
              <a:buSzPts val="2000"/>
              <a:buChar char="╶"/>
              <a:defRPr sz="2000">
                <a:solidFill>
                  <a:schemeClr val="dk2"/>
                </a:solidFill>
              </a:defRPr>
            </a:lvl8pPr>
            <a:lvl9pPr marL="4114800" lvl="8" indent="-355600" rtl="0">
              <a:lnSpc>
                <a:spcPct val="115000"/>
              </a:lnSpc>
              <a:spcBef>
                <a:spcPts val="0"/>
              </a:spcBef>
              <a:spcAft>
                <a:spcPts val="0"/>
              </a:spcAft>
              <a:buSzPts val="2000"/>
              <a:buChar char="╶"/>
              <a:defRPr sz="2000">
                <a:solidFill>
                  <a:schemeClr val="dk2"/>
                </a:solidFill>
              </a:defRPr>
            </a:lvl9pPr>
          </a:lstStyle>
          <a:p>
            <a:endParaRPr/>
          </a:p>
        </p:txBody>
      </p:sp>
      <p:sp>
        <p:nvSpPr>
          <p:cNvPr id="10" name="Google Shape;74;p9">
            <a:extLst>
              <a:ext uri="{FF2B5EF4-FFF2-40B4-BE49-F238E27FC236}">
                <a16:creationId xmlns:a16="http://schemas.microsoft.com/office/drawing/2014/main" id="{C988F09F-9299-433C-8EF0-4F9568094696}"/>
              </a:ext>
            </a:extLst>
          </p:cNvPr>
          <p:cNvSpPr txBox="1">
            <a:spLocks noGrp="1"/>
          </p:cNvSpPr>
          <p:nvPr>
            <p:ph type="title"/>
          </p:nvPr>
        </p:nvSpPr>
        <p:spPr>
          <a:xfrm>
            <a:off x="457200" y="0"/>
            <a:ext cx="3171300" cy="14184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sz="28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pic>
        <p:nvPicPr>
          <p:cNvPr id="6" name="Picture 5" descr="A black sign with white text&#10;&#10;Description automatically generated">
            <a:extLst>
              <a:ext uri="{FF2B5EF4-FFF2-40B4-BE49-F238E27FC236}">
                <a16:creationId xmlns:a16="http://schemas.microsoft.com/office/drawing/2014/main" id="{EE099DAB-1B04-4E93-8D2E-7190BE7026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7080" y="-77793"/>
            <a:ext cx="1876788" cy="1337533"/>
          </a:xfrm>
          <a:prstGeom prst="rect">
            <a:avLst/>
          </a:prstGeom>
        </p:spPr>
      </p:pic>
    </p:spTree>
    <p:extLst>
      <p:ext uri="{BB962C8B-B14F-4D97-AF65-F5344CB8AC3E}">
        <p14:creationId xmlns:p14="http://schemas.microsoft.com/office/powerpoint/2010/main" val="132632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dpi="0" rotWithShape="1">
          <a:blip r:embed="rId2">
            <a:lum/>
          </a:blip>
          <a:srcRect/>
          <a:stretch>
            <a:fillRect/>
          </a:stretch>
        </a:blipFill>
        <a:effectLst/>
      </p:bgPr>
    </p:bg>
    <p:spTree>
      <p:nvGrpSpPr>
        <p:cNvPr id="1" name="Shape 67"/>
        <p:cNvGrpSpPr/>
        <p:nvPr/>
      </p:nvGrpSpPr>
      <p:grpSpPr>
        <a:xfrm>
          <a:off x="0" y="0"/>
          <a:ext cx="0" cy="0"/>
          <a:chOff x="0" y="0"/>
          <a:chExt cx="0" cy="0"/>
        </a:xfrm>
      </p:grpSpPr>
      <p:grpSp>
        <p:nvGrpSpPr>
          <p:cNvPr id="68" name="Google Shape;68;p9"/>
          <p:cNvGrpSpPr/>
          <p:nvPr/>
        </p:nvGrpSpPr>
        <p:grpSpPr>
          <a:xfrm>
            <a:off x="0" y="-50"/>
            <a:ext cx="9144000" cy="5143550"/>
            <a:chOff x="0" y="-50"/>
            <a:chExt cx="9144000" cy="5143550"/>
          </a:xfrm>
        </p:grpSpPr>
        <p:sp>
          <p:nvSpPr>
            <p:cNvPr id="69" name="Google Shape;69;p9"/>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1445C"/>
                </a:solidFill>
              </a:endParaRPr>
            </a:p>
          </p:txBody>
        </p:sp>
        <p:grpSp>
          <p:nvGrpSpPr>
            <p:cNvPr id="70" name="Google Shape;70;p9"/>
            <p:cNvGrpSpPr/>
            <p:nvPr/>
          </p:nvGrpSpPr>
          <p:grpSpPr>
            <a:xfrm>
              <a:off x="0" y="-50"/>
              <a:ext cx="9144000" cy="5143525"/>
              <a:chOff x="0" y="-250"/>
              <a:chExt cx="9144000" cy="5143525"/>
            </a:xfrm>
          </p:grpSpPr>
          <p:sp>
            <p:nvSpPr>
              <p:cNvPr id="71" name="Google Shape;71;p9"/>
              <p:cNvSpPr/>
              <p:nvPr/>
            </p:nvSpPr>
            <p:spPr>
              <a:xfrm>
                <a:off x="0" y="-225"/>
                <a:ext cx="9144000" cy="5143500"/>
              </a:xfrm>
              <a:prstGeom prst="frame">
                <a:avLst>
                  <a:gd name="adj1" fmla="val 87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10800000" flipH="1">
                <a:off x="0" y="-250"/>
                <a:ext cx="4115400" cy="14151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 name="Google Shape;74;p9"/>
          <p:cNvSpPr txBox="1">
            <a:spLocks noGrp="1"/>
          </p:cNvSpPr>
          <p:nvPr>
            <p:ph type="title"/>
          </p:nvPr>
        </p:nvSpPr>
        <p:spPr>
          <a:xfrm>
            <a:off x="457200" y="0"/>
            <a:ext cx="3171300" cy="14184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sz="28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pic>
        <p:nvPicPr>
          <p:cNvPr id="12" name="Picture 11" descr="A black sign with white text&#10;&#10;Description automatically generated">
            <a:extLst>
              <a:ext uri="{FF2B5EF4-FFF2-40B4-BE49-F238E27FC236}">
                <a16:creationId xmlns:a16="http://schemas.microsoft.com/office/drawing/2014/main" id="{28EB97AC-BEA2-42E4-B0E8-B78E44177E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14788" y="303829"/>
            <a:ext cx="1876788" cy="1337533"/>
          </a:xfrm>
          <a:prstGeom prst="rect">
            <a:avLst/>
          </a:prstGeom>
        </p:spPr>
      </p:pic>
      <p:sp>
        <p:nvSpPr>
          <p:cNvPr id="9" name="Google Shape;13;p2">
            <a:extLst>
              <a:ext uri="{FF2B5EF4-FFF2-40B4-BE49-F238E27FC236}">
                <a16:creationId xmlns:a16="http://schemas.microsoft.com/office/drawing/2014/main" id="{FBE865C7-BBEA-4463-826D-470591336559}"/>
              </a:ext>
            </a:extLst>
          </p:cNvPr>
          <p:cNvSpPr/>
          <p:nvPr userDrawn="1"/>
        </p:nvSpPr>
        <p:spPr>
          <a:xfrm flipH="1">
            <a:off x="2925347" y="4688845"/>
            <a:ext cx="3293306" cy="4123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lnSpc>
                <a:spcPct val="150000"/>
              </a:lnSpc>
            </a:pPr>
            <a:r>
              <a:rPr lang="en-GB" b="1">
                <a:solidFill>
                  <a:srgbClr val="FF6600"/>
                </a:solidFill>
                <a:latin typeface="Red Hat Display" panose="020B0604020202020204" charset="0"/>
              </a:rPr>
              <a:t>GMgoodemploymentcharter.co.uk</a:t>
            </a:r>
          </a:p>
        </p:txBody>
      </p:sp>
    </p:spTree>
    <p:extLst>
      <p:ext uri="{BB962C8B-B14F-4D97-AF65-F5344CB8AC3E}">
        <p14:creationId xmlns:p14="http://schemas.microsoft.com/office/powerpoint/2010/main" val="4076577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Veiled">
  <p:cSld name="Blank - Veiled">
    <p:spTree>
      <p:nvGrpSpPr>
        <p:cNvPr id="1" name="Shape 85"/>
        <p:cNvGrpSpPr/>
        <p:nvPr/>
      </p:nvGrpSpPr>
      <p:grpSpPr>
        <a:xfrm>
          <a:off x="0" y="0"/>
          <a:ext cx="0" cy="0"/>
          <a:chOff x="0" y="0"/>
          <a:chExt cx="0" cy="0"/>
        </a:xfrm>
      </p:grpSpPr>
      <p:sp>
        <p:nvSpPr>
          <p:cNvPr id="86" name="Google Shape;86;p12"/>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descr="A black sign with white text&#10;&#10;Description automatically generated">
            <a:extLst>
              <a:ext uri="{FF2B5EF4-FFF2-40B4-BE49-F238E27FC236}">
                <a16:creationId xmlns:a16="http://schemas.microsoft.com/office/drawing/2014/main" id="{5F924EAC-70ED-4E08-9657-6525EA3C2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14788" y="303829"/>
            <a:ext cx="1876788" cy="1337533"/>
          </a:xfrm>
          <a:prstGeom prst="rect">
            <a:avLst/>
          </a:prstGeom>
        </p:spPr>
      </p:pic>
    </p:spTree>
    <p:extLst>
      <p:ext uri="{BB962C8B-B14F-4D97-AF65-F5344CB8AC3E}">
        <p14:creationId xmlns:p14="http://schemas.microsoft.com/office/powerpoint/2010/main" val="80283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Veiled" preserve="1">
  <p:cSld name="1_Blank - Veiled">
    <p:spTree>
      <p:nvGrpSpPr>
        <p:cNvPr id="1" name="Shape 85"/>
        <p:cNvGrpSpPr/>
        <p:nvPr/>
      </p:nvGrpSpPr>
      <p:grpSpPr>
        <a:xfrm>
          <a:off x="0" y="0"/>
          <a:ext cx="0" cy="0"/>
          <a:chOff x="0" y="0"/>
          <a:chExt cx="0" cy="0"/>
        </a:xfrm>
      </p:grpSpPr>
      <p:sp>
        <p:nvSpPr>
          <p:cNvPr id="7" name="Google Shape;13;p2">
            <a:extLst>
              <a:ext uri="{FF2B5EF4-FFF2-40B4-BE49-F238E27FC236}">
                <a16:creationId xmlns:a16="http://schemas.microsoft.com/office/drawing/2014/main" id="{E40A47A0-AC5E-4002-9B87-C86B0C1ED756}"/>
              </a:ext>
            </a:extLst>
          </p:cNvPr>
          <p:cNvSpPr/>
          <p:nvPr userDrawn="1"/>
        </p:nvSpPr>
        <p:spPr>
          <a:xfrm flipH="1">
            <a:off x="5199681" y="3285641"/>
            <a:ext cx="3838569" cy="1163018"/>
          </a:xfrm>
          <a:prstGeom prst="roundRect">
            <a:avLst/>
          </a:prstGeom>
          <a:solidFill>
            <a:srgbClr val="FF6600"/>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GB" sz="1400" b="1">
                <a:solidFill>
                  <a:schemeClr val="bg1"/>
                </a:solidFill>
                <a:effectLst/>
                <a:latin typeface="Red Hat Display" panose="020B0604020202020204" charset="0"/>
              </a:rPr>
              <a:t>GMgoodemploymentcharter.co.uk</a:t>
            </a:r>
          </a:p>
          <a:p>
            <a:pPr marL="0" lvl="0" indent="0" algn="ctr" rtl="0">
              <a:lnSpc>
                <a:spcPct val="150000"/>
              </a:lnSpc>
              <a:spcBef>
                <a:spcPts val="0"/>
              </a:spcBef>
              <a:spcAft>
                <a:spcPts val="0"/>
              </a:spcAft>
              <a:buNone/>
            </a:pPr>
            <a:r>
              <a:rPr lang="en-GB" sz="1400" b="1">
                <a:solidFill>
                  <a:schemeClr val="bg1"/>
                </a:solidFill>
                <a:effectLst/>
                <a:latin typeface="Red Hat Display" panose="020B0604020202020204" charset="0"/>
              </a:rPr>
              <a:t> @GoodEmpCharter</a:t>
            </a:r>
          </a:p>
          <a:p>
            <a:pPr marL="0" lvl="0" indent="0" algn="ctr" rtl="0">
              <a:lnSpc>
                <a:spcPct val="150000"/>
              </a:lnSpc>
              <a:spcBef>
                <a:spcPts val="0"/>
              </a:spcBef>
              <a:spcAft>
                <a:spcPts val="0"/>
              </a:spcAft>
              <a:buNone/>
            </a:pPr>
            <a:r>
              <a:rPr lang="en-GB" sz="1400" b="1">
                <a:solidFill>
                  <a:schemeClr val="bg1"/>
                </a:solidFill>
                <a:effectLst/>
                <a:latin typeface="Red Hat Display" panose="020B0604020202020204" charset="0"/>
              </a:rPr>
              <a:t>#</a:t>
            </a:r>
            <a:r>
              <a:rPr lang="en-GB" sz="1400" b="1" err="1">
                <a:solidFill>
                  <a:schemeClr val="bg1"/>
                </a:solidFill>
                <a:effectLst/>
                <a:latin typeface="Red Hat Display" panose="020B0604020202020204" charset="0"/>
              </a:rPr>
              <a:t>goodemployment</a:t>
            </a:r>
            <a:endParaRPr sz="1400" b="1">
              <a:solidFill>
                <a:schemeClr val="bg1"/>
              </a:solidFill>
              <a:effectLst/>
              <a:latin typeface="Red Hat Display" panose="020B0604020202020204" charset="0"/>
            </a:endParaRPr>
          </a:p>
        </p:txBody>
      </p:sp>
      <p:sp>
        <p:nvSpPr>
          <p:cNvPr id="2" name="Rectangle 1">
            <a:extLst>
              <a:ext uri="{FF2B5EF4-FFF2-40B4-BE49-F238E27FC236}">
                <a16:creationId xmlns:a16="http://schemas.microsoft.com/office/drawing/2014/main" id="{44A599EA-AB93-4B29-AF5A-CF3462B541AB}"/>
              </a:ext>
            </a:extLst>
          </p:cNvPr>
          <p:cNvSpPr/>
          <p:nvPr userDrawn="1"/>
        </p:nvSpPr>
        <p:spPr>
          <a:xfrm>
            <a:off x="0" y="4533899"/>
            <a:ext cx="9144000" cy="609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A0530BF-1F43-41FB-A35C-19BE73B59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12382" y="4533899"/>
            <a:ext cx="4719235" cy="609601"/>
          </a:xfrm>
          <a:prstGeom prst="rect">
            <a:avLst/>
          </a:prstGeom>
        </p:spPr>
      </p:pic>
      <p:pic>
        <p:nvPicPr>
          <p:cNvPr id="9" name="Picture 8">
            <a:extLst>
              <a:ext uri="{FF2B5EF4-FFF2-40B4-BE49-F238E27FC236}">
                <a16:creationId xmlns:a16="http://schemas.microsoft.com/office/drawing/2014/main" id="{22BD1852-C490-49E3-8587-BDC3AA3CCA2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914788" y="303829"/>
            <a:ext cx="1876787" cy="1337533"/>
          </a:xfrm>
          <a:prstGeom prst="rect">
            <a:avLst/>
          </a:prstGeom>
        </p:spPr>
      </p:pic>
    </p:spTree>
    <p:extLst>
      <p:ext uri="{BB962C8B-B14F-4D97-AF65-F5344CB8AC3E}">
        <p14:creationId xmlns:p14="http://schemas.microsoft.com/office/powerpoint/2010/main" val="23212012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7" name="Google Shape;7;p1"/>
          <p:cNvSpPr txBox="1">
            <a:spLocks noGrp="1"/>
          </p:cNvSpPr>
          <p:nvPr>
            <p:ph type="title"/>
          </p:nvPr>
        </p:nvSpPr>
        <p:spPr>
          <a:xfrm>
            <a:off x="457200" y="0"/>
            <a:ext cx="3171300" cy="141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9pPr>
          </a:lstStyle>
          <a:p>
            <a:endParaRPr/>
          </a:p>
        </p:txBody>
      </p:sp>
      <p:sp>
        <p:nvSpPr>
          <p:cNvPr id="8" name="Google Shape;8;p1"/>
          <p:cNvSpPr txBox="1">
            <a:spLocks noGrp="1"/>
          </p:cNvSpPr>
          <p:nvPr>
            <p:ph type="body" idx="1"/>
          </p:nvPr>
        </p:nvSpPr>
        <p:spPr>
          <a:xfrm>
            <a:off x="913175" y="1746150"/>
            <a:ext cx="5944800" cy="26337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Raleway"/>
              <a:buChar char="╸"/>
              <a:defRPr sz="2400">
                <a:solidFill>
                  <a:schemeClr val="lt1"/>
                </a:solidFill>
                <a:latin typeface="Raleway"/>
                <a:ea typeface="Raleway"/>
                <a:cs typeface="Raleway"/>
                <a:sym typeface="Raleway"/>
              </a:defRPr>
            </a:lvl1pPr>
            <a:lvl2pPr marL="914400" lvl="1" indent="-381000" rtl="0">
              <a:spcBef>
                <a:spcPts val="0"/>
              </a:spcBef>
              <a:spcAft>
                <a:spcPts val="0"/>
              </a:spcAft>
              <a:buClr>
                <a:schemeClr val="lt2"/>
              </a:buClr>
              <a:buSzPts val="2400"/>
              <a:buFont typeface="Raleway"/>
              <a:buChar char="╶"/>
              <a:defRPr sz="2400">
                <a:solidFill>
                  <a:schemeClr val="lt1"/>
                </a:solidFill>
                <a:latin typeface="Raleway"/>
                <a:ea typeface="Raleway"/>
                <a:cs typeface="Raleway"/>
                <a:sym typeface="Raleway"/>
              </a:defRPr>
            </a:lvl2pPr>
            <a:lvl3pPr marL="1371600" lvl="2"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3pPr>
            <a:lvl4pPr marL="1828800" lvl="3"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4pPr>
            <a:lvl5pPr marL="2286000" lvl="4"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5pPr>
            <a:lvl6pPr marL="2743200" lvl="5"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6pPr>
            <a:lvl7pPr marL="3200400" lvl="6"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7pPr>
            <a:lvl8pPr marL="3657600" lvl="7"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8pPr>
            <a:lvl9pPr marL="4114800" lvl="8"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61" r:id="rId3"/>
    <p:sldLayoutId id="2147483663"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Shape 5"/>
        <p:cNvGrpSpPr/>
        <p:nvPr/>
      </p:nvGrpSpPr>
      <p:grpSpPr>
        <a:xfrm>
          <a:off x="0" y="0"/>
          <a:ext cx="0" cy="0"/>
          <a:chOff x="0" y="0"/>
          <a:chExt cx="0" cy="0"/>
        </a:xfrm>
      </p:grpSpPr>
      <p:sp>
        <p:nvSpPr>
          <p:cNvPr id="7" name="Google Shape;7;p1"/>
          <p:cNvSpPr txBox="1">
            <a:spLocks noGrp="1"/>
          </p:cNvSpPr>
          <p:nvPr>
            <p:ph type="title"/>
          </p:nvPr>
        </p:nvSpPr>
        <p:spPr>
          <a:xfrm>
            <a:off x="457200" y="0"/>
            <a:ext cx="3171300" cy="141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9pPr>
          </a:lstStyle>
          <a:p>
            <a:endParaRPr/>
          </a:p>
        </p:txBody>
      </p:sp>
      <p:sp>
        <p:nvSpPr>
          <p:cNvPr id="8" name="Google Shape;8;p1"/>
          <p:cNvSpPr txBox="1">
            <a:spLocks noGrp="1"/>
          </p:cNvSpPr>
          <p:nvPr>
            <p:ph type="body" idx="1"/>
          </p:nvPr>
        </p:nvSpPr>
        <p:spPr>
          <a:xfrm>
            <a:off x="913175" y="1746150"/>
            <a:ext cx="5944800" cy="26337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Raleway"/>
              <a:buChar char="╸"/>
              <a:defRPr sz="2400">
                <a:solidFill>
                  <a:schemeClr val="lt1"/>
                </a:solidFill>
                <a:latin typeface="Raleway"/>
                <a:ea typeface="Raleway"/>
                <a:cs typeface="Raleway"/>
                <a:sym typeface="Raleway"/>
              </a:defRPr>
            </a:lvl1pPr>
            <a:lvl2pPr marL="914400" lvl="1" indent="-381000" rtl="0">
              <a:spcBef>
                <a:spcPts val="0"/>
              </a:spcBef>
              <a:spcAft>
                <a:spcPts val="0"/>
              </a:spcAft>
              <a:buClr>
                <a:schemeClr val="lt2"/>
              </a:buClr>
              <a:buSzPts val="2400"/>
              <a:buFont typeface="Raleway"/>
              <a:buChar char="╶"/>
              <a:defRPr sz="2400">
                <a:solidFill>
                  <a:schemeClr val="lt1"/>
                </a:solidFill>
                <a:latin typeface="Raleway"/>
                <a:ea typeface="Raleway"/>
                <a:cs typeface="Raleway"/>
                <a:sym typeface="Raleway"/>
              </a:defRPr>
            </a:lvl2pPr>
            <a:lvl3pPr marL="1371600" lvl="2"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3pPr>
            <a:lvl4pPr marL="1828800" lvl="3"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4pPr>
            <a:lvl5pPr marL="2286000" lvl="4"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5pPr>
            <a:lvl6pPr marL="2743200" lvl="5"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6pPr>
            <a:lvl7pPr marL="3200400" lvl="6"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7pPr>
            <a:lvl8pPr marL="3657600" lvl="7"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8pPr>
            <a:lvl9pPr marL="4114800" lvl="8"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141725564"/>
      </p:ext>
    </p:extLst>
  </p:cSld>
  <p:clrMap bg1="lt1" tx1="dk1" bg2="dk2" tx2="lt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 id="2147483670" r:id="rId5"/>
    <p:sldLayoutId id="2147483671" r:id="rId6"/>
    <p:sldLayoutId id="2147483672" r:id="rId7"/>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81974551"/>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942062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9.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26.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25.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30.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8.svg"/><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27.png"/><Relationship Id="rId9" Type="http://schemas.openxmlformats.org/officeDocument/2006/relationships/image" Target="../media/image41.sv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26.svg"/><Relationship Id="rId21" Type="http://schemas.openxmlformats.org/officeDocument/2006/relationships/image" Target="../media/image5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25.png"/><Relationship Id="rId16" Type="http://schemas.openxmlformats.org/officeDocument/2006/relationships/image" Target="../media/image48.png"/><Relationship Id="rId20" Type="http://schemas.openxmlformats.org/officeDocument/2006/relationships/image" Target="../media/image54.png"/><Relationship Id="rId1" Type="http://schemas.openxmlformats.org/officeDocument/2006/relationships/slideLayout" Target="../slideLayouts/slideLayout30.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8.svg"/><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27.png"/><Relationship Id="rId9" Type="http://schemas.openxmlformats.org/officeDocument/2006/relationships/image" Target="../media/image41.sv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1.svg"/><Relationship Id="rId3" Type="http://schemas.openxmlformats.org/officeDocument/2006/relationships/image" Target="../media/image28.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27.png"/><Relationship Id="rId16"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39.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38.png"/><Relationship Id="rId9" Type="http://schemas.openxmlformats.org/officeDocument/2006/relationships/image" Target="../media/image26.sv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27.png"/><Relationship Id="rId7" Type="http://schemas.openxmlformats.org/officeDocument/2006/relationships/image" Target="../media/image56.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15.xml"/><Relationship Id="rId16" Type="http://schemas.openxmlformats.org/officeDocument/2006/relationships/image" Target="../media/image70.svg"/><Relationship Id="rId1" Type="http://schemas.openxmlformats.org/officeDocument/2006/relationships/slideLayout" Target="../slideLayouts/slideLayout30.xml"/><Relationship Id="rId6" Type="http://schemas.openxmlformats.org/officeDocument/2006/relationships/image" Target="../media/image39.svg"/><Relationship Id="rId11" Type="http://schemas.openxmlformats.org/officeDocument/2006/relationships/image" Target="../media/image65.png"/><Relationship Id="rId5" Type="http://schemas.openxmlformats.org/officeDocument/2006/relationships/image" Target="../media/image38.png"/><Relationship Id="rId15" Type="http://schemas.openxmlformats.org/officeDocument/2006/relationships/image" Target="../media/image69.png"/><Relationship Id="rId10" Type="http://schemas.openxmlformats.org/officeDocument/2006/relationships/image" Target="../media/image26.svg"/><Relationship Id="rId4" Type="http://schemas.openxmlformats.org/officeDocument/2006/relationships/image" Target="../media/image28.svg"/><Relationship Id="rId9" Type="http://schemas.openxmlformats.org/officeDocument/2006/relationships/image" Target="../media/image25.png"/><Relationship Id="rId14" Type="http://schemas.openxmlformats.org/officeDocument/2006/relationships/image" Target="../media/image68.sv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svg"/><Relationship Id="rId7" Type="http://schemas.openxmlformats.org/officeDocument/2006/relationships/image" Target="../media/image39.svg"/><Relationship Id="rId2" Type="http://schemas.openxmlformats.org/officeDocument/2006/relationships/image" Target="../media/image23.png"/><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28.svg"/><Relationship Id="rId10" Type="http://schemas.openxmlformats.org/officeDocument/2006/relationships/image" Target="../media/image73.jpeg"/><Relationship Id="rId4" Type="http://schemas.openxmlformats.org/officeDocument/2006/relationships/image" Target="../media/image27.png"/><Relationship Id="rId9"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76.png"/><Relationship Id="rId2"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image" Target="../media/image75.png"/><Relationship Id="rId5" Type="http://schemas.openxmlformats.org/officeDocument/2006/relationships/image" Target="../media/image26.svg"/><Relationship Id="rId10" Type="http://schemas.openxmlformats.org/officeDocument/2006/relationships/image" Target="../media/image78.png"/><Relationship Id="rId4" Type="http://schemas.openxmlformats.org/officeDocument/2006/relationships/image" Target="../media/image25.png"/><Relationship Id="rId9" Type="http://schemas.openxmlformats.org/officeDocument/2006/relationships/image" Target="../media/image7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mailto:contact@gmgoodemploymentcharter.co.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gmgoodemploymentcharter.co.uk/get-involved/supporter-registration-for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sign with white text&#10;&#10;Description automatically generated">
            <a:extLst>
              <a:ext uri="{FF2B5EF4-FFF2-40B4-BE49-F238E27FC236}">
                <a16:creationId xmlns:a16="http://schemas.microsoft.com/office/drawing/2014/main" id="{58F99263-EF68-499D-92D4-BD934511A7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125" y="182284"/>
            <a:ext cx="3274475" cy="2333625"/>
          </a:xfrm>
          <a:prstGeom prst="rect">
            <a:avLst/>
          </a:prstGeom>
        </p:spPr>
      </p:pic>
      <p:sp>
        <p:nvSpPr>
          <p:cNvPr id="3" name="TextBox 2">
            <a:extLst>
              <a:ext uri="{FF2B5EF4-FFF2-40B4-BE49-F238E27FC236}">
                <a16:creationId xmlns:a16="http://schemas.microsoft.com/office/drawing/2014/main" id="{8CC18CDF-CFC4-4545-914D-82EB19AB442A}"/>
              </a:ext>
            </a:extLst>
          </p:cNvPr>
          <p:cNvSpPr txBox="1"/>
          <p:nvPr/>
        </p:nvSpPr>
        <p:spPr>
          <a:xfrm>
            <a:off x="167524" y="4334675"/>
            <a:ext cx="1172665"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Supported by</a:t>
            </a:r>
          </a:p>
        </p:txBody>
      </p:sp>
      <p:sp>
        <p:nvSpPr>
          <p:cNvPr id="4" name="Google Shape;13;p2">
            <a:extLst>
              <a:ext uri="{FF2B5EF4-FFF2-40B4-BE49-F238E27FC236}">
                <a16:creationId xmlns:a16="http://schemas.microsoft.com/office/drawing/2014/main" id="{A21444D7-ED83-4B26-878F-D1CD505F1D42}"/>
              </a:ext>
            </a:extLst>
          </p:cNvPr>
          <p:cNvSpPr/>
          <p:nvPr/>
        </p:nvSpPr>
        <p:spPr>
          <a:xfrm flipH="1">
            <a:off x="4930726" y="4128867"/>
            <a:ext cx="4213274" cy="1014633"/>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a:solidFill>
                <a:schemeClr val="bg1"/>
              </a:solidFill>
              <a:latin typeface="Red Hat Display" panose="020B0604020202020204" charset="0"/>
            </a:endParaRPr>
          </a:p>
        </p:txBody>
      </p:sp>
      <p:sp>
        <p:nvSpPr>
          <p:cNvPr id="5" name="TextBox 4">
            <a:extLst>
              <a:ext uri="{FF2B5EF4-FFF2-40B4-BE49-F238E27FC236}">
                <a16:creationId xmlns:a16="http://schemas.microsoft.com/office/drawing/2014/main" id="{2C38F976-D261-ADFB-E3FD-9B030E4462EA}"/>
              </a:ext>
            </a:extLst>
          </p:cNvPr>
          <p:cNvSpPr txBox="1"/>
          <p:nvPr/>
        </p:nvSpPr>
        <p:spPr>
          <a:xfrm>
            <a:off x="40624" y="669250"/>
            <a:ext cx="5668330" cy="1569660"/>
          </a:xfrm>
          <a:prstGeom prst="rect">
            <a:avLst/>
          </a:prstGeom>
          <a:noFill/>
        </p:spPr>
        <p:txBody>
          <a:bodyPr wrap="square" rtlCol="0">
            <a:spAutoFit/>
          </a:bodyPr>
          <a:lstStyle/>
          <a:p>
            <a:r>
              <a:rPr lang="en-GB" sz="2800" b="1" dirty="0">
                <a:solidFill>
                  <a:srgbClr val="1E3D74"/>
                </a:solidFill>
                <a:latin typeface="Red Hat Display" panose="020B0604020202020204" charset="0"/>
              </a:rPr>
              <a:t>The Good Practice Power Hour:</a:t>
            </a:r>
          </a:p>
          <a:p>
            <a:r>
              <a:rPr lang="en-GB" sz="1800" b="1" dirty="0">
                <a:solidFill>
                  <a:srgbClr val="1E3D74"/>
                </a:solidFill>
                <a:latin typeface="Red Hat Display" panose="020B0604020202020204" charset="0"/>
              </a:rPr>
              <a:t>Health and Wellbeing</a:t>
            </a:r>
          </a:p>
          <a:p>
            <a:r>
              <a:rPr lang="en-GB" sz="1800" b="1" dirty="0">
                <a:solidFill>
                  <a:srgbClr val="1E3D74"/>
                </a:solidFill>
                <a:latin typeface="Red Hat Display" panose="020B0604020202020204" charset="0"/>
              </a:rPr>
              <a:t>People Management</a:t>
            </a:r>
          </a:p>
          <a:p>
            <a:endParaRPr lang="en-GB" sz="1600" dirty="0">
              <a:solidFill>
                <a:srgbClr val="1E3D74"/>
              </a:solidFill>
              <a:latin typeface="Red Hat Display" panose="020B0604020202020204" charset="0"/>
            </a:endParaRPr>
          </a:p>
          <a:p>
            <a:r>
              <a:rPr lang="en-GB" sz="1600" dirty="0">
                <a:solidFill>
                  <a:srgbClr val="1E3D74"/>
                </a:solidFill>
                <a:latin typeface="Red Hat Display" panose="020B0604020202020204" charset="0"/>
              </a:rPr>
              <a:t>Thursday 14 December 2023</a:t>
            </a:r>
          </a:p>
        </p:txBody>
      </p:sp>
      <p:sp>
        <p:nvSpPr>
          <p:cNvPr id="6" name="TextBox 5">
            <a:extLst>
              <a:ext uri="{FF2B5EF4-FFF2-40B4-BE49-F238E27FC236}">
                <a16:creationId xmlns:a16="http://schemas.microsoft.com/office/drawing/2014/main" id="{CB36BED3-636F-404D-2EB4-C5A2E8D0E633}"/>
              </a:ext>
            </a:extLst>
          </p:cNvPr>
          <p:cNvSpPr txBox="1"/>
          <p:nvPr/>
        </p:nvSpPr>
        <p:spPr>
          <a:xfrm>
            <a:off x="5211789" y="4128867"/>
            <a:ext cx="3834025" cy="1046440"/>
          </a:xfrm>
          <a:prstGeom prst="rect">
            <a:avLst/>
          </a:prstGeom>
          <a:noFill/>
        </p:spPr>
        <p:txBody>
          <a:bodyPr wrap="square" rtlCol="0">
            <a:spAutoFit/>
          </a:bodyPr>
          <a:lstStyle/>
          <a:p>
            <a:r>
              <a:rPr lang="en-GB" sz="1200" b="1" u="sng" dirty="0">
                <a:solidFill>
                  <a:srgbClr val="1E3D74"/>
                </a:solidFill>
                <a:latin typeface="+mn-lt"/>
              </a:rPr>
              <a:t>Speakers</a:t>
            </a:r>
          </a:p>
          <a:p>
            <a:r>
              <a:rPr lang="en-GB" sz="1000" b="1" dirty="0">
                <a:solidFill>
                  <a:srgbClr val="1E3D74"/>
                </a:solidFill>
                <a:latin typeface="+mj-lt"/>
              </a:rPr>
              <a:t>Alexia Rhodes		</a:t>
            </a:r>
            <a:r>
              <a:rPr lang="en-GB" sz="1000" b="1" i="1" dirty="0">
                <a:solidFill>
                  <a:srgbClr val="1E3D74"/>
                </a:solidFill>
                <a:latin typeface="+mj-lt"/>
              </a:rPr>
              <a:t>Good Employment Charter</a:t>
            </a:r>
          </a:p>
          <a:p>
            <a:r>
              <a:rPr lang="en-GB" sz="1000" b="1" dirty="0">
                <a:solidFill>
                  <a:srgbClr val="1E3D74"/>
                </a:solidFill>
                <a:latin typeface="+mj-lt"/>
              </a:rPr>
              <a:t>Nicola Ryan</a:t>
            </a:r>
            <a:r>
              <a:rPr lang="en-GB" sz="1000" dirty="0">
                <a:solidFill>
                  <a:srgbClr val="1E3D74"/>
                </a:solidFill>
                <a:latin typeface="+mj-lt"/>
              </a:rPr>
              <a:t>		</a:t>
            </a:r>
            <a:r>
              <a:rPr lang="en-GB" sz="1000" b="1" i="1" dirty="0">
                <a:solidFill>
                  <a:srgbClr val="1E3D74"/>
                </a:solidFill>
                <a:latin typeface="+mj-lt"/>
              </a:rPr>
              <a:t>One+All</a:t>
            </a:r>
          </a:p>
          <a:p>
            <a:r>
              <a:rPr lang="en-GB" sz="1000" b="1" dirty="0">
                <a:solidFill>
                  <a:srgbClr val="1E3D74"/>
                </a:solidFill>
                <a:latin typeface="+mj-lt"/>
              </a:rPr>
              <a:t>Donald Moore		</a:t>
            </a:r>
            <a:r>
              <a:rPr lang="en-GB" sz="1000" b="1" i="1" dirty="0">
                <a:solidFill>
                  <a:srgbClr val="1E3D74"/>
                </a:solidFill>
                <a:latin typeface="+mj-lt"/>
              </a:rPr>
              <a:t>One+All</a:t>
            </a:r>
          </a:p>
          <a:p>
            <a:r>
              <a:rPr lang="en-GB" sz="1000" b="1" dirty="0">
                <a:solidFill>
                  <a:srgbClr val="1E3D74"/>
                </a:solidFill>
                <a:latin typeface="+mj-lt"/>
              </a:rPr>
              <a:t>Jo Bohan</a:t>
            </a:r>
            <a:r>
              <a:rPr lang="en-GB" sz="1000" dirty="0">
                <a:solidFill>
                  <a:srgbClr val="1E3D74"/>
                </a:solidFill>
                <a:latin typeface="+mj-lt"/>
              </a:rPr>
              <a:t>		</a:t>
            </a:r>
            <a:r>
              <a:rPr lang="en-GB" sz="1000" b="1" i="1" dirty="0">
                <a:solidFill>
                  <a:srgbClr val="1E3D74"/>
                </a:solidFill>
                <a:latin typeface="+mj-lt"/>
              </a:rPr>
              <a:t>Wigan &amp; Leigh College</a:t>
            </a:r>
          </a:p>
          <a:p>
            <a:r>
              <a:rPr lang="en-GB" sz="1000" b="1" dirty="0">
                <a:solidFill>
                  <a:srgbClr val="1E3D74"/>
                </a:solidFill>
                <a:latin typeface="+mj-lt"/>
              </a:rPr>
              <a:t>Louise Brown</a:t>
            </a:r>
            <a:r>
              <a:rPr lang="en-GB" sz="1000" dirty="0">
                <a:solidFill>
                  <a:srgbClr val="1E3D74"/>
                </a:solidFill>
                <a:latin typeface="+mj-lt"/>
              </a:rPr>
              <a:t>		</a:t>
            </a:r>
            <a:r>
              <a:rPr lang="en-GB" sz="1000" b="1" i="1" dirty="0">
                <a:solidFill>
                  <a:srgbClr val="1E3D74"/>
                </a:solidFill>
                <a:latin typeface="+mj-lt"/>
              </a:rPr>
              <a:t>Wigan &amp; Leigh College</a:t>
            </a:r>
          </a:p>
        </p:txBody>
      </p:sp>
    </p:spTree>
    <p:extLst>
      <p:ext uri="{BB962C8B-B14F-4D97-AF65-F5344CB8AC3E}">
        <p14:creationId xmlns:p14="http://schemas.microsoft.com/office/powerpoint/2010/main" val="394159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810850" y="1435175"/>
            <a:ext cx="4962300" cy="6846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None/>
            </a:pPr>
            <a:endParaRPr sz="4400" b="1">
              <a:solidFill>
                <a:srgbClr val="3A3838"/>
              </a:solidFill>
              <a:latin typeface="Space Grotesk"/>
              <a:ea typeface="Space Grotesk"/>
              <a:cs typeface="Space Grotesk"/>
              <a:sym typeface="Space Grotesk"/>
            </a:endParaRPr>
          </a:p>
          <a:p>
            <a:pPr marL="457200" lvl="0" indent="-311150" algn="l" rtl="0">
              <a:lnSpc>
                <a:spcPct val="200000"/>
              </a:lnSpc>
              <a:spcBef>
                <a:spcPts val="120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A good way to save and build up credit for loans</a:t>
            </a:r>
            <a:endParaRPr sz="5200" b="1">
              <a:solidFill>
                <a:srgbClr val="3A3838"/>
              </a:solidFill>
              <a:latin typeface="Space Grotesk"/>
              <a:ea typeface="Space Grotesk"/>
              <a:cs typeface="Space Grotesk"/>
              <a:sym typeface="Space Grotesk"/>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pic>
        <p:nvPicPr>
          <p:cNvPr id="100" name="Google Shape;100;p19"/>
          <p:cNvPicPr preferRelativeResize="0"/>
          <p:nvPr/>
        </p:nvPicPr>
        <p:blipFill>
          <a:blip r:embed="rId4">
            <a:alphaModFix/>
          </a:blip>
          <a:stretch>
            <a:fillRect/>
          </a:stretch>
        </p:blipFill>
        <p:spPr>
          <a:xfrm>
            <a:off x="5056075" y="2154275"/>
            <a:ext cx="3414576" cy="1976100"/>
          </a:xfrm>
          <a:prstGeom prst="rect">
            <a:avLst/>
          </a:prstGeom>
          <a:noFill/>
          <a:ln>
            <a:noFill/>
          </a:ln>
        </p:spPr>
      </p:pic>
      <p:sp>
        <p:nvSpPr>
          <p:cNvPr id="101" name="Google Shape;101;p19"/>
          <p:cNvSpPr txBox="1"/>
          <p:nvPr/>
        </p:nvSpPr>
        <p:spPr>
          <a:xfrm>
            <a:off x="313125" y="491000"/>
            <a:ext cx="55020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FIVE - CREDIT UNION</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pic>
        <p:nvPicPr>
          <p:cNvPr id="106" name="Google Shape;106;p20"/>
          <p:cNvPicPr preferRelativeResize="0"/>
          <p:nvPr/>
        </p:nvPicPr>
        <p:blipFill>
          <a:blip r:embed="rId4">
            <a:alphaModFix/>
          </a:blip>
          <a:stretch>
            <a:fillRect/>
          </a:stretch>
        </p:blipFill>
        <p:spPr>
          <a:xfrm>
            <a:off x="179625" y="2891275"/>
            <a:ext cx="3212525" cy="1579050"/>
          </a:xfrm>
          <a:prstGeom prst="rect">
            <a:avLst/>
          </a:prstGeom>
          <a:noFill/>
          <a:ln>
            <a:noFill/>
          </a:ln>
        </p:spPr>
      </p:pic>
      <p:pic>
        <p:nvPicPr>
          <p:cNvPr id="107" name="Google Shape;107;p20"/>
          <p:cNvPicPr preferRelativeResize="0"/>
          <p:nvPr/>
        </p:nvPicPr>
        <p:blipFill>
          <a:blip r:embed="rId5">
            <a:alphaModFix/>
          </a:blip>
          <a:stretch>
            <a:fillRect/>
          </a:stretch>
        </p:blipFill>
        <p:spPr>
          <a:xfrm>
            <a:off x="6464076" y="187025"/>
            <a:ext cx="2382124" cy="1650450"/>
          </a:xfrm>
          <a:prstGeom prst="rect">
            <a:avLst/>
          </a:prstGeom>
          <a:noFill/>
          <a:ln>
            <a:noFill/>
          </a:ln>
        </p:spPr>
      </p:pic>
      <p:sp>
        <p:nvSpPr>
          <p:cNvPr id="108" name="Google Shape;108;p20"/>
          <p:cNvSpPr txBox="1">
            <a:spLocks noGrp="1"/>
          </p:cNvSpPr>
          <p:nvPr>
            <p:ph type="body" idx="1"/>
          </p:nvPr>
        </p:nvSpPr>
        <p:spPr>
          <a:xfrm>
            <a:off x="1178075" y="1684475"/>
            <a:ext cx="5286000" cy="1386000"/>
          </a:xfrm>
          <a:prstGeom prst="rect">
            <a:avLst/>
          </a:prstGeom>
          <a:noFill/>
          <a:ln>
            <a:noFill/>
          </a:ln>
        </p:spPr>
        <p:txBody>
          <a:bodyPr spcFirstLastPara="1" wrap="square" lIns="91425" tIns="45700" rIns="91425" bIns="45700" anchor="t" anchorCtr="0">
            <a:normAutofit fontScale="25000" lnSpcReduction="20000"/>
          </a:bodyPr>
          <a:lstStyle/>
          <a:p>
            <a:pPr marL="457200" lvl="0" indent="-311150" algn="just" rtl="0">
              <a:lnSpc>
                <a:spcPct val="115000"/>
              </a:lnSpc>
              <a:spcBef>
                <a:spcPts val="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Send out a confidential survey.  Ask about money anxiety. Ask if anyone is on a prepaid meter. Ask how worried they are about the next year.  Ask if they are looking for a second job or a higher paid job. This shows you are thinking about financial wellbeing and will give you a snapshot.</a:t>
            </a:r>
            <a:endParaRPr sz="5200" b="1">
              <a:solidFill>
                <a:srgbClr val="3A3838"/>
              </a:solidFill>
              <a:latin typeface="Space Grotesk"/>
              <a:ea typeface="Space Grotesk"/>
              <a:cs typeface="Space Grotesk"/>
              <a:sym typeface="Space Grotesk"/>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sp>
        <p:nvSpPr>
          <p:cNvPr id="109" name="Google Shape;109;p20"/>
          <p:cNvSpPr txBox="1"/>
          <p:nvPr/>
        </p:nvSpPr>
        <p:spPr>
          <a:xfrm>
            <a:off x="319900" y="498800"/>
            <a:ext cx="55020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SIX - DO A SURVEY</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21"/>
          <p:cNvPicPr preferRelativeResize="0"/>
          <p:nvPr/>
        </p:nvPicPr>
        <p:blipFill>
          <a:blip r:embed="rId4">
            <a:alphaModFix/>
          </a:blip>
          <a:stretch>
            <a:fillRect/>
          </a:stretch>
        </p:blipFill>
        <p:spPr>
          <a:xfrm>
            <a:off x="6558475" y="1305800"/>
            <a:ext cx="2331800" cy="2886990"/>
          </a:xfrm>
          <a:prstGeom prst="rect">
            <a:avLst/>
          </a:prstGeom>
          <a:noFill/>
          <a:ln>
            <a:noFill/>
          </a:ln>
        </p:spPr>
      </p:pic>
      <p:sp>
        <p:nvSpPr>
          <p:cNvPr id="115" name="Google Shape;115;p21"/>
          <p:cNvSpPr txBox="1">
            <a:spLocks noGrp="1"/>
          </p:cNvSpPr>
          <p:nvPr>
            <p:ph type="body" idx="1"/>
          </p:nvPr>
        </p:nvSpPr>
        <p:spPr>
          <a:xfrm>
            <a:off x="1282800" y="1785850"/>
            <a:ext cx="5696400" cy="9261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None/>
            </a:pPr>
            <a:endParaRPr sz="4400" b="1">
              <a:solidFill>
                <a:srgbClr val="3A3838"/>
              </a:solidFill>
              <a:latin typeface="Space Grotesk"/>
              <a:ea typeface="Space Grotesk"/>
              <a:cs typeface="Space Grotesk"/>
              <a:sym typeface="Space Grotesk"/>
            </a:endParaRPr>
          </a:p>
          <a:p>
            <a:pPr marL="457200" lvl="0" indent="-311150" algn="l" rtl="0">
              <a:lnSpc>
                <a:spcPct val="200000"/>
              </a:lnSpc>
              <a:spcBef>
                <a:spcPts val="120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Make sure everyone knows who they can talk to in confidence.</a:t>
            </a:r>
            <a:endParaRPr sz="5200" b="1">
              <a:solidFill>
                <a:srgbClr val="3A3838"/>
              </a:solidFill>
              <a:latin typeface="Space Grotesk"/>
              <a:ea typeface="Space Grotesk"/>
              <a:cs typeface="Space Grotesk"/>
              <a:sym typeface="Space Grotesk"/>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sp>
        <p:nvSpPr>
          <p:cNvPr id="116" name="Google Shape;116;p21"/>
          <p:cNvSpPr txBox="1"/>
          <p:nvPr/>
        </p:nvSpPr>
        <p:spPr>
          <a:xfrm>
            <a:off x="242975" y="459825"/>
            <a:ext cx="76671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SEVEN - OPEN DOOR FOR DIFFICULT CONVERSATIONS</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2"/>
          <p:cNvSpPr txBox="1">
            <a:spLocks noGrp="1"/>
          </p:cNvSpPr>
          <p:nvPr>
            <p:ph type="body" idx="1"/>
          </p:nvPr>
        </p:nvSpPr>
        <p:spPr>
          <a:xfrm>
            <a:off x="1036875" y="1154575"/>
            <a:ext cx="5486100" cy="7704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None/>
            </a:pPr>
            <a:endParaRPr sz="4400" b="1">
              <a:solidFill>
                <a:srgbClr val="3A3838"/>
              </a:solidFill>
              <a:latin typeface="Space Grotesk"/>
              <a:ea typeface="Space Grotesk"/>
              <a:cs typeface="Space Grotesk"/>
              <a:sym typeface="Space Grotesk"/>
            </a:endParaRPr>
          </a:p>
          <a:p>
            <a:pPr marL="457200" lvl="0" indent="-311150" algn="l" rtl="0">
              <a:lnSpc>
                <a:spcPct val="200000"/>
              </a:lnSpc>
              <a:spcBef>
                <a:spcPts val="120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Contribute to pensions, plenty can’t afford auto enrolment</a:t>
            </a:r>
            <a:endParaRPr sz="5200" b="1">
              <a:solidFill>
                <a:srgbClr val="3A3838"/>
              </a:solidFill>
              <a:latin typeface="Space Grotesk"/>
              <a:ea typeface="Space Grotesk"/>
              <a:cs typeface="Space Grotesk"/>
              <a:sym typeface="Space Grotesk"/>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pic>
        <p:nvPicPr>
          <p:cNvPr id="122" name="Google Shape;122;p22"/>
          <p:cNvPicPr preferRelativeResize="0"/>
          <p:nvPr/>
        </p:nvPicPr>
        <p:blipFill>
          <a:blip r:embed="rId4">
            <a:alphaModFix/>
          </a:blip>
          <a:stretch>
            <a:fillRect/>
          </a:stretch>
        </p:blipFill>
        <p:spPr>
          <a:xfrm>
            <a:off x="6478451" y="724750"/>
            <a:ext cx="1273249" cy="1909899"/>
          </a:xfrm>
          <a:prstGeom prst="rect">
            <a:avLst/>
          </a:prstGeom>
          <a:noFill/>
          <a:ln>
            <a:noFill/>
          </a:ln>
        </p:spPr>
      </p:pic>
      <p:pic>
        <p:nvPicPr>
          <p:cNvPr id="123" name="Google Shape;123;p22"/>
          <p:cNvPicPr preferRelativeResize="0"/>
          <p:nvPr/>
        </p:nvPicPr>
        <p:blipFill>
          <a:blip r:embed="rId5">
            <a:alphaModFix/>
          </a:blip>
          <a:stretch>
            <a:fillRect/>
          </a:stretch>
        </p:blipFill>
        <p:spPr>
          <a:xfrm>
            <a:off x="655475" y="2704225"/>
            <a:ext cx="2103300" cy="1473200"/>
          </a:xfrm>
          <a:prstGeom prst="rect">
            <a:avLst/>
          </a:prstGeom>
          <a:noFill/>
          <a:ln>
            <a:noFill/>
          </a:ln>
        </p:spPr>
      </p:pic>
      <p:sp>
        <p:nvSpPr>
          <p:cNvPr id="124" name="Google Shape;124;p22"/>
          <p:cNvSpPr txBox="1"/>
          <p:nvPr/>
        </p:nvSpPr>
        <p:spPr>
          <a:xfrm>
            <a:off x="2930225" y="3133025"/>
            <a:ext cx="5143200" cy="693600"/>
          </a:xfrm>
          <a:prstGeom prst="rect">
            <a:avLst/>
          </a:prstGeom>
          <a:noFill/>
          <a:ln>
            <a:noFill/>
          </a:ln>
        </p:spPr>
        <p:txBody>
          <a:bodyPr spcFirstLastPara="1" wrap="square" lIns="91425" tIns="91425" rIns="91425" bIns="91425" anchor="t" anchorCtr="0">
            <a:noAutofit/>
          </a:bodyPr>
          <a:lstStyle/>
          <a:p>
            <a:pPr marL="457200" marR="0" lvl="0" indent="-311150" algn="l" defTabSz="914400" rtl="0" eaLnBrk="1" fontAlgn="auto" latinLnBrk="0" hangingPunct="1">
              <a:lnSpc>
                <a:spcPct val="200000"/>
              </a:lnSpc>
              <a:spcBef>
                <a:spcPts val="0"/>
              </a:spcBef>
              <a:spcAft>
                <a:spcPts val="0"/>
              </a:spcAft>
              <a:buClr>
                <a:srgbClr val="3A3838"/>
              </a:buClr>
              <a:buSzPts val="1300"/>
              <a:buFont typeface="Space Grotesk"/>
              <a:buChar char="❏"/>
              <a:tabLst/>
              <a:defRPr/>
            </a:pPr>
            <a:r>
              <a:rPr kumimoji="0" lang="en-GB" sz="1300" b="1" i="0" u="none" strike="noStrike" kern="0" cap="none" spc="0" normalizeH="0" baseline="0" noProof="0">
                <a:ln>
                  <a:noFill/>
                </a:ln>
                <a:solidFill>
                  <a:srgbClr val="3A3838"/>
                </a:solidFill>
                <a:effectLst/>
                <a:uLnTx/>
                <a:uFillTx/>
                <a:latin typeface="Space Grotesk"/>
                <a:ea typeface="Space Grotesk"/>
                <a:cs typeface="Space Grotesk"/>
                <a:sym typeface="Space Grotesk"/>
              </a:rPr>
              <a:t>Get a health care cash plan - dentist, opticians, etc.</a:t>
            </a:r>
            <a:endParaRPr kumimoji="0" sz="1300" b="1" i="0" u="none" strike="noStrike" kern="0" cap="none" spc="0" normalizeH="0" baseline="0" noProof="0">
              <a:ln>
                <a:noFill/>
              </a:ln>
              <a:solidFill>
                <a:srgbClr val="595959"/>
              </a:solidFill>
              <a:effectLst/>
              <a:uLnTx/>
              <a:uFillTx/>
              <a:latin typeface="Space Grotesk"/>
              <a:ea typeface="Space Grotesk"/>
              <a:cs typeface="Space Grotesk"/>
              <a:sym typeface="Space Grotesk"/>
            </a:endParaRPr>
          </a:p>
        </p:txBody>
      </p:sp>
      <p:sp>
        <p:nvSpPr>
          <p:cNvPr id="125" name="Google Shape;125;p22"/>
          <p:cNvSpPr txBox="1"/>
          <p:nvPr/>
        </p:nvSpPr>
        <p:spPr>
          <a:xfrm>
            <a:off x="343275" y="304925"/>
            <a:ext cx="55020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EIGHT - THE OTHER STUFF</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body" idx="1"/>
          </p:nvPr>
        </p:nvSpPr>
        <p:spPr>
          <a:xfrm>
            <a:off x="405850" y="1240350"/>
            <a:ext cx="4753200" cy="855900"/>
          </a:xfrm>
          <a:prstGeom prst="rect">
            <a:avLst/>
          </a:prstGeom>
          <a:noFill/>
          <a:ln>
            <a:noFill/>
          </a:ln>
        </p:spPr>
        <p:txBody>
          <a:bodyPr spcFirstLastPara="1" wrap="square" lIns="91425" tIns="45700" rIns="91425" bIns="45700" anchor="t" anchorCtr="0">
            <a:normAutofit fontScale="25000" lnSpcReduction="20000"/>
          </a:bodyPr>
          <a:lstStyle/>
          <a:p>
            <a:pPr marL="0" lvl="0" indent="0" algn="just" rtl="0">
              <a:lnSpc>
                <a:spcPct val="90000"/>
              </a:lnSpc>
              <a:spcBef>
                <a:spcPts val="0"/>
              </a:spcBef>
              <a:spcAft>
                <a:spcPts val="0"/>
              </a:spcAft>
              <a:buNone/>
            </a:pPr>
            <a:endParaRPr sz="4400" b="1">
              <a:solidFill>
                <a:srgbClr val="3A3838"/>
              </a:solidFill>
              <a:latin typeface="Space Grotesk"/>
              <a:ea typeface="Space Grotesk"/>
              <a:cs typeface="Space Grotesk"/>
              <a:sym typeface="Space Grotesk"/>
            </a:endParaRPr>
          </a:p>
          <a:p>
            <a:pPr marL="457200" lvl="0" indent="-311150" algn="just" rtl="0">
              <a:lnSpc>
                <a:spcPct val="100000"/>
              </a:lnSpc>
              <a:spcBef>
                <a:spcPts val="120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Less stress, happier colleagues = better work,         more productive and happier customers.</a:t>
            </a:r>
            <a:endParaRPr sz="5200" b="1">
              <a:solidFill>
                <a:srgbClr val="3A3838"/>
              </a:solidFill>
              <a:latin typeface="Space Grotesk"/>
              <a:ea typeface="Space Grotesk"/>
              <a:cs typeface="Space Grotesk"/>
              <a:sym typeface="Space Grotesk"/>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pic>
        <p:nvPicPr>
          <p:cNvPr id="131" name="Google Shape;131;p23"/>
          <p:cNvPicPr preferRelativeResize="0"/>
          <p:nvPr/>
        </p:nvPicPr>
        <p:blipFill>
          <a:blip r:embed="rId4">
            <a:alphaModFix/>
          </a:blip>
          <a:stretch>
            <a:fillRect/>
          </a:stretch>
        </p:blipFill>
        <p:spPr>
          <a:xfrm>
            <a:off x="1229650" y="2486025"/>
            <a:ext cx="3342351" cy="1875665"/>
          </a:xfrm>
          <a:prstGeom prst="rect">
            <a:avLst/>
          </a:prstGeom>
          <a:noFill/>
          <a:ln>
            <a:noFill/>
          </a:ln>
        </p:spPr>
      </p:pic>
      <p:sp>
        <p:nvSpPr>
          <p:cNvPr id="132" name="Google Shape;132;p23"/>
          <p:cNvSpPr txBox="1"/>
          <p:nvPr/>
        </p:nvSpPr>
        <p:spPr>
          <a:xfrm>
            <a:off x="319900" y="498800"/>
            <a:ext cx="55020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NINE - SEE THE DIFFERENCE</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pic>
        <p:nvPicPr>
          <p:cNvPr id="133" name="Google Shape;133;p23"/>
          <p:cNvPicPr preferRelativeResize="0"/>
          <p:nvPr/>
        </p:nvPicPr>
        <p:blipFill>
          <a:blip r:embed="rId5">
            <a:alphaModFix/>
          </a:blip>
          <a:stretch>
            <a:fillRect/>
          </a:stretch>
        </p:blipFill>
        <p:spPr>
          <a:xfrm>
            <a:off x="5821900" y="184500"/>
            <a:ext cx="2972675" cy="20727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D0DA18-551B-D870-236A-7A6DE7ED4C7C}"/>
              </a:ext>
            </a:extLst>
          </p:cNvPr>
          <p:cNvSpPr txBox="1"/>
          <p:nvPr/>
        </p:nvSpPr>
        <p:spPr>
          <a:xfrm>
            <a:off x="873726" y="1474539"/>
            <a:ext cx="7116849" cy="2308324"/>
          </a:xfrm>
          <a:prstGeom prst="rect">
            <a:avLst/>
          </a:prstGeom>
          <a:noFill/>
        </p:spPr>
        <p:txBody>
          <a:bodyPr wrap="square" rtlCol="0">
            <a:spAutoFit/>
          </a:bodyPr>
          <a:lstStyle/>
          <a:p>
            <a:pPr algn="ctr"/>
            <a:r>
              <a:rPr lang="en-GB" sz="3200" b="1" dirty="0">
                <a:solidFill>
                  <a:srgbClr val="FF6600"/>
                </a:solidFill>
                <a:latin typeface="Red Hat Display" panose="020B0604020202020204" charset="0"/>
              </a:rPr>
              <a:t>People Management</a:t>
            </a:r>
          </a:p>
          <a:p>
            <a:pPr algn="ctr"/>
            <a:endParaRPr lang="en-GB" sz="2800" b="1" dirty="0">
              <a:solidFill>
                <a:srgbClr val="FF6600"/>
              </a:solidFill>
              <a:latin typeface="Red Hat Display" panose="020B0604020202020204" charset="0"/>
            </a:endParaRPr>
          </a:p>
          <a:p>
            <a:pPr algn="ctr"/>
            <a:r>
              <a:rPr lang="en-GB" sz="2800" b="1" dirty="0">
                <a:solidFill>
                  <a:schemeClr val="bg1"/>
                </a:solidFill>
                <a:latin typeface="Red Hat Display" panose="020B0604020202020204" charset="0"/>
              </a:rPr>
              <a:t>Jo Bohan &amp; Louise Brown</a:t>
            </a:r>
          </a:p>
          <a:p>
            <a:pPr algn="ctr"/>
            <a:r>
              <a:rPr lang="en-GB" sz="2800" dirty="0">
                <a:solidFill>
                  <a:schemeClr val="bg1"/>
                </a:solidFill>
                <a:latin typeface="Red Hat Display" panose="020B0604020202020204" charset="0"/>
              </a:rPr>
              <a:t>(</a:t>
            </a:r>
            <a:r>
              <a:rPr lang="en-GB" sz="2800" i="1" dirty="0">
                <a:solidFill>
                  <a:schemeClr val="bg1"/>
                </a:solidFill>
                <a:latin typeface="Red Hat Display" panose="020B0604020202020204" charset="0"/>
              </a:rPr>
              <a:t>Head of HR and Vice Principal</a:t>
            </a:r>
            <a:r>
              <a:rPr lang="en-GB" sz="2800" dirty="0">
                <a:solidFill>
                  <a:schemeClr val="bg1"/>
                </a:solidFill>
                <a:latin typeface="Red Hat Display" panose="020B0604020202020204" charset="0"/>
              </a:rPr>
              <a:t>) </a:t>
            </a:r>
          </a:p>
          <a:p>
            <a:pPr algn="ctr"/>
            <a:r>
              <a:rPr lang="en-GB" sz="2800" b="1" dirty="0">
                <a:solidFill>
                  <a:schemeClr val="bg1"/>
                </a:solidFill>
                <a:latin typeface="Red Hat Display" panose="020B0604020202020204" charset="0"/>
              </a:rPr>
              <a:t>Wigan &amp; Leigh College</a:t>
            </a:r>
          </a:p>
        </p:txBody>
      </p:sp>
    </p:spTree>
    <p:extLst>
      <p:ext uri="{BB962C8B-B14F-4D97-AF65-F5344CB8AC3E}">
        <p14:creationId xmlns:p14="http://schemas.microsoft.com/office/powerpoint/2010/main" val="138952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525723" y="1390650"/>
            <a:ext cx="3892673" cy="2759928"/>
          </a:xfrm>
          <a:custGeom>
            <a:avLst/>
            <a:gdLst/>
            <a:ahLst/>
            <a:cxnLst/>
            <a:rect l="l" t="t" r="r" b="b"/>
            <a:pathLst>
              <a:path w="7785346" h="5519855">
                <a:moveTo>
                  <a:pt x="0" y="0"/>
                </a:moveTo>
                <a:lnTo>
                  <a:pt x="7785345" y="0"/>
                </a:lnTo>
                <a:lnTo>
                  <a:pt x="7785345" y="5519856"/>
                </a:lnTo>
                <a:lnTo>
                  <a:pt x="0" y="5519856"/>
                </a:lnTo>
                <a:lnTo>
                  <a:pt x="0" y="0"/>
                </a:lnTo>
                <a:close/>
              </a:path>
            </a:pathLst>
          </a:custGeom>
          <a:blipFill>
            <a:blip r:embed="rId3"/>
            <a:stretch>
              <a:fillRect l="-25304"/>
            </a:stretch>
          </a:blipFill>
        </p:spPr>
        <p:txBody>
          <a:bodyPr/>
          <a:lstStyle/>
          <a:p>
            <a:endParaRPr lang="en-GB"/>
          </a:p>
        </p:txBody>
      </p:sp>
      <p:sp>
        <p:nvSpPr>
          <p:cNvPr id="2" name="Freeform 2"/>
          <p:cNvSpPr/>
          <p:nvPr/>
        </p:nvSpPr>
        <p:spPr>
          <a:xfrm rot="16200000" flipH="1">
            <a:off x="5818703" y="1741365"/>
            <a:ext cx="5152379" cy="1625984"/>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TextBox 13"/>
          <p:cNvSpPr txBox="1"/>
          <p:nvPr/>
        </p:nvSpPr>
        <p:spPr>
          <a:xfrm>
            <a:off x="517365" y="3564147"/>
            <a:ext cx="2899120" cy="615553"/>
          </a:xfrm>
          <a:prstGeom prst="rect">
            <a:avLst/>
          </a:prstGeom>
        </p:spPr>
        <p:txBody>
          <a:bodyPr lIns="0" tIns="0" rIns="0" bIns="0" rtlCol="0" anchor="t">
            <a:spAutoFit/>
          </a:bodyPr>
          <a:lstStyle/>
          <a:p>
            <a:pPr defTabSz="457200">
              <a:lnSpc>
                <a:spcPts val="1598"/>
              </a:lnSpc>
              <a:buClrTx/>
            </a:pPr>
            <a:r>
              <a:rPr lang="en-US" sz="1402" kern="1200" dirty="0">
                <a:latin typeface="Poppins Semi-Bold"/>
                <a:ea typeface="+mn-ea"/>
                <a:cs typeface="+mn-cs"/>
              </a:rPr>
              <a:t>Good Employment Charter Power Hour</a:t>
            </a:r>
          </a:p>
          <a:p>
            <a:pPr defTabSz="457200">
              <a:lnSpc>
                <a:spcPts val="1598"/>
              </a:lnSpc>
              <a:buClrTx/>
            </a:pPr>
            <a:endParaRPr lang="en-US" sz="1402" kern="1200" dirty="0">
              <a:latin typeface="Poppins Semi-Bold"/>
              <a:ea typeface="+mn-ea"/>
              <a:cs typeface="+mn-cs"/>
            </a:endParaRPr>
          </a:p>
          <a:p>
            <a:pPr defTabSz="457200">
              <a:lnSpc>
                <a:spcPts val="1598"/>
              </a:lnSpc>
              <a:buClrTx/>
            </a:pPr>
            <a:r>
              <a:rPr lang="en-US" sz="1402" kern="1200" dirty="0">
                <a:latin typeface="Poppins Semi-Bold"/>
                <a:ea typeface="+mn-ea"/>
                <a:cs typeface="+mn-cs"/>
              </a:rPr>
              <a:t>14</a:t>
            </a:r>
            <a:r>
              <a:rPr lang="en-US" sz="1402" kern="1200" baseline="30000" dirty="0">
                <a:latin typeface="Poppins Semi-Bold"/>
                <a:ea typeface="+mn-ea"/>
                <a:cs typeface="+mn-cs"/>
              </a:rPr>
              <a:t>th</a:t>
            </a:r>
            <a:r>
              <a:rPr lang="en-US" sz="1402" kern="1200" dirty="0">
                <a:latin typeface="Poppins Semi-Bold"/>
                <a:ea typeface="+mn-ea"/>
                <a:cs typeface="+mn-cs"/>
              </a:rPr>
              <a:t> December 2023</a:t>
            </a:r>
          </a:p>
        </p:txBody>
      </p:sp>
      <p:sp>
        <p:nvSpPr>
          <p:cNvPr id="14" name="TextBox 14"/>
          <p:cNvSpPr txBox="1"/>
          <p:nvPr/>
        </p:nvSpPr>
        <p:spPr>
          <a:xfrm>
            <a:off x="517365" y="1806754"/>
            <a:ext cx="4159717" cy="525785"/>
          </a:xfrm>
          <a:prstGeom prst="rect">
            <a:avLst/>
          </a:prstGeom>
        </p:spPr>
        <p:txBody>
          <a:bodyPr lIns="0" tIns="0" rIns="0" bIns="0" rtlCol="0" anchor="t">
            <a:spAutoFit/>
          </a:bodyPr>
          <a:lstStyle/>
          <a:p>
            <a:pPr defTabSz="457200">
              <a:lnSpc>
                <a:spcPts val="4060"/>
              </a:lnSpc>
              <a:buClrTx/>
            </a:pPr>
            <a:r>
              <a:rPr lang="en-US" sz="3562" kern="1200">
                <a:latin typeface="Poppins Bold"/>
                <a:ea typeface="+mn-ea"/>
                <a:cs typeface="+mn-cs"/>
              </a:rPr>
              <a:t>Louise Brown</a:t>
            </a:r>
          </a:p>
        </p:txBody>
      </p:sp>
      <p:sp>
        <p:nvSpPr>
          <p:cNvPr id="15" name="TextBox 15"/>
          <p:cNvSpPr txBox="1"/>
          <p:nvPr/>
        </p:nvSpPr>
        <p:spPr>
          <a:xfrm>
            <a:off x="514350" y="2348244"/>
            <a:ext cx="3932029" cy="1051570"/>
          </a:xfrm>
          <a:prstGeom prst="rect">
            <a:avLst/>
          </a:prstGeom>
        </p:spPr>
        <p:txBody>
          <a:bodyPr lIns="0" tIns="0" rIns="0" bIns="0" rtlCol="0" anchor="t">
            <a:spAutoFit/>
          </a:bodyPr>
          <a:lstStyle/>
          <a:p>
            <a:pPr defTabSz="457200">
              <a:lnSpc>
                <a:spcPts val="4060"/>
              </a:lnSpc>
              <a:buClrTx/>
            </a:pPr>
            <a:r>
              <a:rPr lang="en-US" sz="3562" kern="1200" dirty="0">
                <a:solidFill>
                  <a:srgbClr val="0E8388"/>
                </a:solidFill>
                <a:latin typeface="Poppins Bold"/>
                <a:ea typeface="+mn-ea"/>
                <a:cs typeface="+mn-cs"/>
              </a:rPr>
              <a:t>Cultural Leadership </a:t>
            </a:r>
          </a:p>
        </p:txBody>
      </p:sp>
      <p:sp>
        <p:nvSpPr>
          <p:cNvPr id="16" name="Freeform 16"/>
          <p:cNvSpPr/>
          <p:nvPr/>
        </p:nvSpPr>
        <p:spPr>
          <a:xfrm rot="16200000">
            <a:off x="1496347" y="1345827"/>
            <a:ext cx="5073396" cy="2496042"/>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6951433" y="1286530"/>
            <a:ext cx="1775221" cy="1775221"/>
          </a:xfrm>
          <a:custGeom>
            <a:avLst/>
            <a:gdLst/>
            <a:ahLst/>
            <a:cxnLst/>
            <a:rect l="l" t="t" r="r" b="b"/>
            <a:pathLst>
              <a:path w="3550442" h="3550442">
                <a:moveTo>
                  <a:pt x="0" y="0"/>
                </a:moveTo>
                <a:lnTo>
                  <a:pt x="3550443" y="0"/>
                </a:lnTo>
                <a:lnTo>
                  <a:pt x="3550443" y="3550443"/>
                </a:lnTo>
                <a:lnTo>
                  <a:pt x="0" y="3550443"/>
                </a:lnTo>
                <a:lnTo>
                  <a:pt x="0" y="0"/>
                </a:lnTo>
                <a:close/>
              </a:path>
            </a:pathLst>
          </a:custGeom>
          <a:blipFill>
            <a:blip r:embed="rId2">
              <a:alphaModFix amt="74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12" name="Group 12"/>
          <p:cNvGrpSpPr/>
          <p:nvPr/>
        </p:nvGrpSpPr>
        <p:grpSpPr>
          <a:xfrm>
            <a:off x="7143248" y="1453253"/>
            <a:ext cx="1486402" cy="148640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a:ln w="104775" cap="sq">
              <a:solidFill>
                <a:srgbClr val="FDB034"/>
              </a:solidFill>
              <a:prstDash val="solid"/>
              <a:miter/>
            </a:ln>
          </p:spPr>
          <p:txBody>
            <a:bodyPr/>
            <a:lstStyle/>
            <a:p>
              <a:endParaRPr lang="en-GB"/>
            </a:p>
          </p:txBody>
        </p:sp>
        <p:sp>
          <p:nvSpPr>
            <p:cNvPr id="14" name="TextBox 14"/>
            <p:cNvSpPr txBox="1"/>
            <p:nvPr/>
          </p:nvSpPr>
          <p:spPr>
            <a:xfrm>
              <a:off x="76200" y="19050"/>
              <a:ext cx="660400" cy="717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5" name="Freeform 15"/>
          <p:cNvSpPr/>
          <p:nvPr/>
        </p:nvSpPr>
        <p:spPr>
          <a:xfrm>
            <a:off x="7375029" y="1685283"/>
            <a:ext cx="1022840" cy="977715"/>
          </a:xfrm>
          <a:custGeom>
            <a:avLst/>
            <a:gdLst/>
            <a:ahLst/>
            <a:cxnLst/>
            <a:rect l="l" t="t" r="r" b="b"/>
            <a:pathLst>
              <a:path w="2045680" h="1955429">
                <a:moveTo>
                  <a:pt x="0" y="0"/>
                </a:moveTo>
                <a:lnTo>
                  <a:pt x="2045680" y="0"/>
                </a:lnTo>
                <a:lnTo>
                  <a:pt x="2045680" y="1955429"/>
                </a:lnTo>
                <a:lnTo>
                  <a:pt x="0" y="1955429"/>
                </a:lnTo>
                <a:lnTo>
                  <a:pt x="0" y="0"/>
                </a:lnTo>
                <a:close/>
              </a:path>
            </a:pathLst>
          </a:custGeom>
          <a:blipFill>
            <a:blip r:embed="rId4"/>
            <a:stretch>
              <a:fillRect/>
            </a:stretch>
          </a:blipFill>
        </p:spPr>
        <p:txBody>
          <a:bodyPr/>
          <a:lstStyle/>
          <a:p>
            <a:endParaRPr lang="en-GB"/>
          </a:p>
        </p:txBody>
      </p:sp>
      <p:sp>
        <p:nvSpPr>
          <p:cNvPr id="16" name="Freeform 16"/>
          <p:cNvSpPr/>
          <p:nvPr/>
        </p:nvSpPr>
        <p:spPr>
          <a:xfrm>
            <a:off x="7765588" y="3713982"/>
            <a:ext cx="1264563" cy="1267610"/>
          </a:xfrm>
          <a:custGeom>
            <a:avLst/>
            <a:gdLst/>
            <a:ahLst/>
            <a:cxnLst/>
            <a:rect l="l" t="t" r="r" b="b"/>
            <a:pathLst>
              <a:path w="2529126" h="2535220">
                <a:moveTo>
                  <a:pt x="0" y="0"/>
                </a:moveTo>
                <a:lnTo>
                  <a:pt x="2529126" y="0"/>
                </a:lnTo>
                <a:lnTo>
                  <a:pt x="2529126" y="2535221"/>
                </a:lnTo>
                <a:lnTo>
                  <a:pt x="0" y="2535221"/>
                </a:lnTo>
                <a:lnTo>
                  <a:pt x="0" y="0"/>
                </a:lnTo>
                <a:close/>
              </a:path>
            </a:pathLst>
          </a:custGeom>
          <a:blipFill>
            <a:blip r:embed="rId5"/>
            <a:stretch>
              <a:fillRect/>
            </a:stretch>
          </a:blipFill>
        </p:spPr>
        <p:txBody>
          <a:bodyPr/>
          <a:lstStyle/>
          <a:p>
            <a:endParaRPr lang="en-GB"/>
          </a:p>
        </p:txBody>
      </p:sp>
      <p:sp>
        <p:nvSpPr>
          <p:cNvPr id="17" name="Freeform 17"/>
          <p:cNvSpPr/>
          <p:nvPr/>
        </p:nvSpPr>
        <p:spPr>
          <a:xfrm>
            <a:off x="0" y="0"/>
            <a:ext cx="2442560" cy="1582420"/>
          </a:xfrm>
          <a:custGeom>
            <a:avLst/>
            <a:gdLst/>
            <a:ahLst/>
            <a:cxnLst/>
            <a:rect l="l" t="t" r="r" b="b"/>
            <a:pathLst>
              <a:path w="4885119" h="3164839">
                <a:moveTo>
                  <a:pt x="0" y="0"/>
                </a:moveTo>
                <a:lnTo>
                  <a:pt x="4885119" y="0"/>
                </a:lnTo>
                <a:lnTo>
                  <a:pt x="4885119" y="3164839"/>
                </a:lnTo>
                <a:lnTo>
                  <a:pt x="0" y="3164839"/>
                </a:lnTo>
                <a:lnTo>
                  <a:pt x="0" y="0"/>
                </a:lnTo>
                <a:close/>
              </a:path>
            </a:pathLst>
          </a:custGeom>
          <a:blipFill>
            <a:blip r:embed="rId6"/>
            <a:stretch>
              <a:fillRect t="-1439" b="-1439"/>
            </a:stretch>
          </a:blipFill>
        </p:spPr>
        <p:txBody>
          <a:bodyPr/>
          <a:lstStyle/>
          <a:p>
            <a:endParaRPr lang="en-GB"/>
          </a:p>
        </p:txBody>
      </p:sp>
      <p:sp>
        <p:nvSpPr>
          <p:cNvPr id="18" name="TextBox 18"/>
          <p:cNvSpPr txBox="1"/>
          <p:nvPr/>
        </p:nvSpPr>
        <p:spPr>
          <a:xfrm>
            <a:off x="4770289" y="976367"/>
            <a:ext cx="4245612" cy="915892"/>
          </a:xfrm>
          <a:prstGeom prst="rect">
            <a:avLst/>
          </a:prstGeom>
        </p:spPr>
        <p:txBody>
          <a:bodyPr lIns="0" tIns="0" rIns="0" bIns="0" rtlCol="0" anchor="t">
            <a:spAutoFit/>
          </a:bodyPr>
          <a:lstStyle/>
          <a:p>
            <a:pPr algn="just" defTabSz="457200">
              <a:lnSpc>
                <a:spcPts val="1820"/>
              </a:lnSpc>
              <a:buClrTx/>
            </a:pPr>
            <a:r>
              <a:rPr lang="en-US" kern="1200" dirty="0">
                <a:latin typeface="Poppins"/>
                <a:ea typeface="+mn-ea"/>
                <a:cs typeface="+mn-cs"/>
              </a:rPr>
              <a:t>Vice Principal Corporate Services</a:t>
            </a:r>
          </a:p>
          <a:p>
            <a:pPr algn="just" defTabSz="457200">
              <a:lnSpc>
                <a:spcPts val="1820"/>
              </a:lnSpc>
              <a:buClrTx/>
            </a:pPr>
            <a:r>
              <a:rPr lang="en-US" kern="1200" dirty="0">
                <a:latin typeface="Poppins"/>
                <a:ea typeface="+mn-ea"/>
                <a:cs typeface="+mn-cs"/>
              </a:rPr>
              <a:t>Large General FE College in the North West</a:t>
            </a:r>
          </a:p>
          <a:p>
            <a:pPr algn="just" defTabSz="457200">
              <a:lnSpc>
                <a:spcPts val="1820"/>
              </a:lnSpc>
              <a:buClrTx/>
            </a:pPr>
            <a:r>
              <a:rPr lang="en-US" kern="1200" dirty="0">
                <a:latin typeface="Poppins"/>
                <a:ea typeface="+mn-ea"/>
                <a:cs typeface="+mn-cs"/>
              </a:rPr>
              <a:t>In the region of 700 + staff</a:t>
            </a:r>
          </a:p>
          <a:p>
            <a:pPr algn="just" defTabSz="457200">
              <a:lnSpc>
                <a:spcPts val="1820"/>
              </a:lnSpc>
              <a:buClrTx/>
            </a:pPr>
            <a:r>
              <a:rPr lang="en-US" kern="1200" dirty="0">
                <a:latin typeface="Poppins"/>
                <a:ea typeface="+mn-ea"/>
                <a:cs typeface="+mn-cs"/>
              </a:rPr>
              <a:t> and over 9,000 students  </a:t>
            </a:r>
          </a:p>
        </p:txBody>
      </p:sp>
      <p:sp>
        <p:nvSpPr>
          <p:cNvPr id="19" name="TextBox 19"/>
          <p:cNvSpPr txBox="1"/>
          <p:nvPr/>
        </p:nvSpPr>
        <p:spPr>
          <a:xfrm>
            <a:off x="4851735" y="2297630"/>
            <a:ext cx="2615026" cy="1430905"/>
          </a:xfrm>
          <a:prstGeom prst="rect">
            <a:avLst/>
          </a:prstGeom>
        </p:spPr>
        <p:txBody>
          <a:bodyPr lIns="0" tIns="0" rIns="0" bIns="0" rtlCol="0" anchor="t">
            <a:spAutoFit/>
          </a:bodyPr>
          <a:lstStyle/>
          <a:p>
            <a:pPr algn="just" defTabSz="457200">
              <a:lnSpc>
                <a:spcPts val="1430"/>
              </a:lnSpc>
              <a:buClrTx/>
            </a:pPr>
            <a:r>
              <a:rPr lang="en-US" sz="1100" kern="1200" dirty="0">
                <a:latin typeface="Poppins"/>
                <a:ea typeface="+mn-ea"/>
                <a:cs typeface="+mn-cs"/>
              </a:rPr>
              <a:t>Human Resources</a:t>
            </a:r>
          </a:p>
          <a:p>
            <a:pPr algn="just" defTabSz="457200">
              <a:lnSpc>
                <a:spcPts val="1430"/>
              </a:lnSpc>
              <a:buClrTx/>
            </a:pPr>
            <a:r>
              <a:rPr lang="en-US" sz="1100" kern="1200" dirty="0">
                <a:latin typeface="Poppins"/>
                <a:ea typeface="+mn-ea"/>
                <a:cs typeface="+mn-cs"/>
              </a:rPr>
              <a:t>People Strategy</a:t>
            </a:r>
          </a:p>
          <a:p>
            <a:pPr algn="just" defTabSz="457200">
              <a:lnSpc>
                <a:spcPts val="1430"/>
              </a:lnSpc>
              <a:buClrTx/>
            </a:pPr>
            <a:r>
              <a:rPr lang="en-US" sz="1100" kern="1200" dirty="0">
                <a:latin typeface="Poppins"/>
                <a:ea typeface="+mn-ea"/>
                <a:cs typeface="+mn-cs"/>
              </a:rPr>
              <a:t>Estates and Resource Management</a:t>
            </a:r>
          </a:p>
          <a:p>
            <a:pPr algn="just" defTabSz="457200">
              <a:lnSpc>
                <a:spcPts val="1430"/>
              </a:lnSpc>
              <a:buClrTx/>
            </a:pPr>
            <a:r>
              <a:rPr lang="en-US" sz="1100" kern="1200" dirty="0">
                <a:latin typeface="Poppins"/>
                <a:ea typeface="+mn-ea"/>
                <a:cs typeface="+mn-cs"/>
              </a:rPr>
              <a:t>Lead Capital Projects</a:t>
            </a:r>
          </a:p>
          <a:p>
            <a:pPr algn="just" defTabSz="457200">
              <a:lnSpc>
                <a:spcPts val="1430"/>
              </a:lnSpc>
              <a:buClrTx/>
            </a:pPr>
            <a:r>
              <a:rPr lang="en-US" sz="1100" kern="1200" dirty="0">
                <a:latin typeface="Poppins"/>
                <a:ea typeface="+mn-ea"/>
                <a:cs typeface="+mn-cs"/>
              </a:rPr>
              <a:t>Health and Safety</a:t>
            </a:r>
          </a:p>
          <a:p>
            <a:pPr algn="just" defTabSz="457200">
              <a:lnSpc>
                <a:spcPts val="1430"/>
              </a:lnSpc>
              <a:buClrTx/>
            </a:pPr>
            <a:r>
              <a:rPr lang="en-US" sz="1100" kern="1200" dirty="0">
                <a:latin typeface="Poppins"/>
                <a:ea typeface="+mn-ea"/>
                <a:cs typeface="+mn-cs"/>
              </a:rPr>
              <a:t>Executive team Safeguarding Lead </a:t>
            </a:r>
          </a:p>
          <a:p>
            <a:pPr algn="just" defTabSz="457200">
              <a:lnSpc>
                <a:spcPts val="1430"/>
              </a:lnSpc>
              <a:buClrTx/>
            </a:pPr>
            <a:r>
              <a:rPr lang="en-US" sz="1100" kern="1200" dirty="0">
                <a:latin typeface="Poppins"/>
                <a:ea typeface="+mn-ea"/>
                <a:cs typeface="+mn-cs"/>
              </a:rPr>
              <a:t>Additional Learning Support</a:t>
            </a:r>
          </a:p>
          <a:p>
            <a:pPr algn="just" defTabSz="457200">
              <a:lnSpc>
                <a:spcPts val="1430"/>
              </a:lnSpc>
              <a:buClrTx/>
            </a:pPr>
            <a:endParaRPr lang="en-US" sz="1100" kern="1200" dirty="0">
              <a:latin typeface="Poppins"/>
              <a:ea typeface="+mn-ea"/>
              <a:cs typeface="+mn-cs"/>
            </a:endParaRPr>
          </a:p>
        </p:txBody>
      </p:sp>
      <p:sp>
        <p:nvSpPr>
          <p:cNvPr id="20" name="TextBox 20"/>
          <p:cNvSpPr txBox="1"/>
          <p:nvPr/>
        </p:nvSpPr>
        <p:spPr>
          <a:xfrm>
            <a:off x="4827771" y="1986612"/>
            <a:ext cx="1984312" cy="269304"/>
          </a:xfrm>
          <a:prstGeom prst="rect">
            <a:avLst/>
          </a:prstGeom>
        </p:spPr>
        <p:txBody>
          <a:bodyPr lIns="0" tIns="0" rIns="0" bIns="0" rtlCol="0" anchor="t">
            <a:spAutoFit/>
          </a:bodyPr>
          <a:lstStyle/>
          <a:p>
            <a:pPr algn="r" defTabSz="457200">
              <a:lnSpc>
                <a:spcPts val="2090"/>
              </a:lnSpc>
              <a:buClrTx/>
            </a:pPr>
            <a:r>
              <a:rPr lang="en-US" sz="1850" kern="1200" spc="-55" dirty="0">
                <a:solidFill>
                  <a:srgbClr val="0E8388"/>
                </a:solidFill>
                <a:latin typeface="Poppins Bold"/>
                <a:ea typeface="+mn-ea"/>
                <a:cs typeface="+mn-cs"/>
              </a:rPr>
              <a:t>Portfolio Includes</a:t>
            </a:r>
          </a:p>
        </p:txBody>
      </p:sp>
      <p:sp>
        <p:nvSpPr>
          <p:cNvPr id="21" name="TextBox 21"/>
          <p:cNvSpPr txBox="1"/>
          <p:nvPr/>
        </p:nvSpPr>
        <p:spPr>
          <a:xfrm>
            <a:off x="4928712" y="4233827"/>
            <a:ext cx="2615026" cy="712759"/>
          </a:xfrm>
          <a:prstGeom prst="rect">
            <a:avLst/>
          </a:prstGeom>
        </p:spPr>
        <p:txBody>
          <a:bodyPr lIns="0" tIns="0" rIns="0" bIns="0" rtlCol="0" anchor="t">
            <a:spAutoFit/>
          </a:bodyPr>
          <a:lstStyle/>
          <a:p>
            <a:pPr algn="just" defTabSz="457200">
              <a:lnSpc>
                <a:spcPts val="1430"/>
              </a:lnSpc>
              <a:buClrTx/>
            </a:pPr>
            <a:r>
              <a:rPr lang="en-US" sz="1100" kern="1200" dirty="0">
                <a:latin typeface="Poppins"/>
                <a:ea typeface="+mn-ea"/>
                <a:cs typeface="+mn-cs"/>
              </a:rPr>
              <a:t>Contributed to several published Leadership research papers</a:t>
            </a:r>
          </a:p>
          <a:p>
            <a:pPr algn="just" defTabSz="457200">
              <a:lnSpc>
                <a:spcPts val="1430"/>
              </a:lnSpc>
              <a:buClrTx/>
            </a:pPr>
            <a:r>
              <a:rPr lang="en-US" sz="1100" kern="1200" dirty="0">
                <a:latin typeface="Poppins"/>
                <a:ea typeface="+mn-ea"/>
                <a:cs typeface="+mn-cs"/>
              </a:rPr>
              <a:t>Charity fundraiser</a:t>
            </a:r>
          </a:p>
          <a:p>
            <a:pPr algn="just" defTabSz="457200">
              <a:lnSpc>
                <a:spcPts val="1430"/>
              </a:lnSpc>
              <a:buClrTx/>
            </a:pPr>
            <a:r>
              <a:rPr lang="en-US" sz="1100" kern="1200" dirty="0">
                <a:latin typeface="Poppins"/>
                <a:ea typeface="+mn-ea"/>
                <a:cs typeface="+mn-cs"/>
              </a:rPr>
              <a:t>Sub 1 hour 10k!</a:t>
            </a:r>
          </a:p>
        </p:txBody>
      </p:sp>
      <p:sp>
        <p:nvSpPr>
          <p:cNvPr id="22" name="TextBox 22"/>
          <p:cNvSpPr txBox="1"/>
          <p:nvPr/>
        </p:nvSpPr>
        <p:spPr>
          <a:xfrm>
            <a:off x="4936332" y="3927339"/>
            <a:ext cx="1984312" cy="269304"/>
          </a:xfrm>
          <a:prstGeom prst="rect">
            <a:avLst/>
          </a:prstGeom>
        </p:spPr>
        <p:txBody>
          <a:bodyPr lIns="0" tIns="0" rIns="0" bIns="0" rtlCol="0" anchor="t">
            <a:spAutoFit/>
          </a:bodyPr>
          <a:lstStyle/>
          <a:p>
            <a:pPr algn="just" defTabSz="457200">
              <a:lnSpc>
                <a:spcPts val="2090"/>
              </a:lnSpc>
              <a:buClrTx/>
            </a:pPr>
            <a:r>
              <a:rPr lang="en-US" sz="1850" kern="1200" spc="-55" dirty="0">
                <a:solidFill>
                  <a:srgbClr val="0E8388"/>
                </a:solidFill>
                <a:latin typeface="Poppins Bold"/>
                <a:ea typeface="+mn-ea"/>
                <a:cs typeface="+mn-cs"/>
              </a:rPr>
              <a:t>Plus!!</a:t>
            </a:r>
          </a:p>
        </p:txBody>
      </p:sp>
      <p:sp>
        <p:nvSpPr>
          <p:cNvPr id="23" name="Freeform 23"/>
          <p:cNvSpPr/>
          <p:nvPr/>
        </p:nvSpPr>
        <p:spPr>
          <a:xfrm>
            <a:off x="0" y="1582681"/>
            <a:ext cx="2635944" cy="1555594"/>
          </a:xfrm>
          <a:custGeom>
            <a:avLst/>
            <a:gdLst/>
            <a:ahLst/>
            <a:cxnLst/>
            <a:rect l="l" t="t" r="r" b="b"/>
            <a:pathLst>
              <a:path w="5271887" h="3111187">
                <a:moveTo>
                  <a:pt x="0" y="0"/>
                </a:moveTo>
                <a:lnTo>
                  <a:pt x="5271887" y="0"/>
                </a:lnTo>
                <a:lnTo>
                  <a:pt x="5271887" y="3111188"/>
                </a:lnTo>
                <a:lnTo>
                  <a:pt x="0" y="3111188"/>
                </a:lnTo>
                <a:lnTo>
                  <a:pt x="0" y="0"/>
                </a:lnTo>
                <a:close/>
              </a:path>
            </a:pathLst>
          </a:custGeom>
          <a:blipFill>
            <a:blip r:embed="rId7"/>
            <a:stretch>
              <a:fillRect/>
            </a:stretch>
          </a:blipFill>
        </p:spPr>
        <p:txBody>
          <a:bodyPr/>
          <a:lstStyle/>
          <a:p>
            <a:endParaRPr lang="en-GB"/>
          </a:p>
        </p:txBody>
      </p:sp>
      <p:sp>
        <p:nvSpPr>
          <p:cNvPr id="24" name="Freeform 24"/>
          <p:cNvSpPr/>
          <p:nvPr/>
        </p:nvSpPr>
        <p:spPr>
          <a:xfrm>
            <a:off x="0" y="3061752"/>
            <a:ext cx="3457007" cy="2100799"/>
          </a:xfrm>
          <a:custGeom>
            <a:avLst/>
            <a:gdLst/>
            <a:ahLst/>
            <a:cxnLst/>
            <a:rect l="l" t="t" r="r" b="b"/>
            <a:pathLst>
              <a:path w="6914014" h="4613989">
                <a:moveTo>
                  <a:pt x="0" y="0"/>
                </a:moveTo>
                <a:lnTo>
                  <a:pt x="6914014" y="0"/>
                </a:lnTo>
                <a:lnTo>
                  <a:pt x="6914014" y="4613989"/>
                </a:lnTo>
                <a:lnTo>
                  <a:pt x="0" y="4613989"/>
                </a:lnTo>
                <a:lnTo>
                  <a:pt x="0" y="0"/>
                </a:lnTo>
                <a:close/>
              </a:path>
            </a:pathLst>
          </a:custGeom>
          <a:blipFill>
            <a:blip r:embed="rId8"/>
            <a:stretch>
              <a:fillRect/>
            </a:stretch>
          </a:blipFill>
        </p:spPr>
        <p:txBody>
          <a:bodyPr/>
          <a:lstStyle/>
          <a:p>
            <a:endParaRPr lang="en-GB"/>
          </a:p>
        </p:txBody>
      </p:sp>
      <p:sp>
        <p:nvSpPr>
          <p:cNvPr id="25" name="Freeform 25"/>
          <p:cNvSpPr/>
          <p:nvPr/>
        </p:nvSpPr>
        <p:spPr>
          <a:xfrm rot="16200000" flipV="1">
            <a:off x="1131367" y="1323729"/>
            <a:ext cx="5143500" cy="2496042"/>
          </a:xfrm>
          <a:custGeom>
            <a:avLst/>
            <a:gdLst/>
            <a:ahLst/>
            <a:cxnLst/>
            <a:rect l="l" t="t" r="r" b="b"/>
            <a:pathLst>
              <a:path w="14314219" h="4992084">
                <a:moveTo>
                  <a:pt x="0" y="4992083"/>
                </a:moveTo>
                <a:lnTo>
                  <a:pt x="14314219" y="4992083"/>
                </a:lnTo>
                <a:lnTo>
                  <a:pt x="14314219" y="0"/>
                </a:lnTo>
                <a:lnTo>
                  <a:pt x="0" y="0"/>
                </a:lnTo>
                <a:lnTo>
                  <a:pt x="0" y="4992083"/>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6" name="TextBox 26"/>
          <p:cNvSpPr txBox="1"/>
          <p:nvPr/>
        </p:nvSpPr>
        <p:spPr>
          <a:xfrm>
            <a:off x="5376194" y="509588"/>
            <a:ext cx="3253456" cy="321242"/>
          </a:xfrm>
          <a:prstGeom prst="rect">
            <a:avLst/>
          </a:prstGeom>
        </p:spPr>
        <p:txBody>
          <a:bodyPr lIns="0" tIns="0" rIns="0" bIns="0" rtlCol="0" anchor="t">
            <a:spAutoFit/>
          </a:bodyPr>
          <a:lstStyle/>
          <a:p>
            <a:pPr algn="r" defTabSz="457200">
              <a:lnSpc>
                <a:spcPts val="2542"/>
              </a:lnSpc>
              <a:buClrTx/>
            </a:pPr>
            <a:r>
              <a:rPr lang="en-US" sz="2250" kern="1200" spc="-67">
                <a:latin typeface="Poppins Bold"/>
                <a:ea typeface="+mn-ea"/>
                <a:cs typeface="+mn-cs"/>
              </a:rPr>
              <a:t>Louise Brown FCIPD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6193547" y="-566927"/>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01626" flipV="1">
            <a:off x="-220241" y="-596226"/>
            <a:ext cx="3288394" cy="1146828"/>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671454" y="5008250"/>
            <a:ext cx="10486907" cy="36715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txBody>
            <a:bodyPr/>
            <a:lstStyle/>
            <a:p>
              <a:endParaRPr lang="en-GB"/>
            </a:p>
          </p:txBody>
        </p:sp>
        <p:sp>
          <p:nvSpPr>
            <p:cNvPr id="6" name="TextBox 6"/>
            <p:cNvSpPr txBox="1"/>
            <p:nvPr/>
          </p:nvSpPr>
          <p:spPr>
            <a:xfrm>
              <a:off x="0" y="-57150"/>
              <a:ext cx="11607985"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7" name="Group 7"/>
          <p:cNvGrpSpPr/>
          <p:nvPr/>
        </p:nvGrpSpPr>
        <p:grpSpPr>
          <a:xfrm>
            <a:off x="1244312" y="5008250"/>
            <a:ext cx="6655376" cy="36715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0E8388"/>
            </a:solidFill>
          </p:spPr>
          <p:txBody>
            <a:bodyPr/>
            <a:lstStyle/>
            <a:p>
              <a:endParaRPr lang="en-GB"/>
            </a:p>
          </p:txBody>
        </p:sp>
        <p:sp>
          <p:nvSpPr>
            <p:cNvPr id="9" name="TextBox 9"/>
            <p:cNvSpPr txBox="1"/>
            <p:nvPr/>
          </p:nvSpPr>
          <p:spPr>
            <a:xfrm>
              <a:off x="0" y="-57150"/>
              <a:ext cx="7366854"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0" name="Group 10"/>
          <p:cNvGrpSpPr/>
          <p:nvPr/>
        </p:nvGrpSpPr>
        <p:grpSpPr>
          <a:xfrm>
            <a:off x="2065692" y="5008250"/>
            <a:ext cx="5012616" cy="36715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txBody>
            <a:bodyPr/>
            <a:lstStyle/>
            <a:p>
              <a:endParaRPr lang="en-GB"/>
            </a:p>
          </p:txBody>
        </p:sp>
        <p:sp>
          <p:nvSpPr>
            <p:cNvPr id="12" name="TextBox 12"/>
            <p:cNvSpPr txBox="1"/>
            <p:nvPr/>
          </p:nvSpPr>
          <p:spPr>
            <a:xfrm>
              <a:off x="0" y="-57150"/>
              <a:ext cx="5548478"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3" name="Freeform 13"/>
          <p:cNvSpPr/>
          <p:nvPr/>
        </p:nvSpPr>
        <p:spPr>
          <a:xfrm>
            <a:off x="5900773" y="2710573"/>
            <a:ext cx="610892" cy="600965"/>
          </a:xfrm>
          <a:custGeom>
            <a:avLst/>
            <a:gdLst/>
            <a:ahLst/>
            <a:cxnLst/>
            <a:rect l="l" t="t" r="r" b="b"/>
            <a:pathLst>
              <a:path w="1221784" h="1201930">
                <a:moveTo>
                  <a:pt x="0" y="0"/>
                </a:moveTo>
                <a:lnTo>
                  <a:pt x="1221784" y="0"/>
                </a:lnTo>
                <a:lnTo>
                  <a:pt x="1221784" y="1201930"/>
                </a:lnTo>
                <a:lnTo>
                  <a:pt x="0" y="1201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TextBox 15"/>
          <p:cNvSpPr txBox="1"/>
          <p:nvPr/>
        </p:nvSpPr>
        <p:spPr>
          <a:xfrm>
            <a:off x="2687341" y="509588"/>
            <a:ext cx="3769319" cy="321242"/>
          </a:xfrm>
          <a:prstGeom prst="rect">
            <a:avLst/>
          </a:prstGeom>
        </p:spPr>
        <p:txBody>
          <a:bodyPr lIns="0" tIns="0" rIns="0" bIns="0" rtlCol="0" anchor="t">
            <a:spAutoFit/>
          </a:bodyPr>
          <a:lstStyle/>
          <a:p>
            <a:pPr algn="ctr" defTabSz="457200">
              <a:lnSpc>
                <a:spcPts val="2542"/>
              </a:lnSpc>
              <a:buClrTx/>
            </a:pPr>
            <a:r>
              <a:rPr lang="en-US" sz="2250" kern="1200" spc="-67">
                <a:latin typeface="Poppins Bold"/>
                <a:ea typeface="+mn-ea"/>
                <a:cs typeface="+mn-cs"/>
              </a:rPr>
              <a:t>Cultural Leadership</a:t>
            </a:r>
          </a:p>
        </p:txBody>
      </p:sp>
      <p:sp>
        <p:nvSpPr>
          <p:cNvPr id="16" name="TextBox 16"/>
          <p:cNvSpPr txBox="1"/>
          <p:nvPr/>
        </p:nvSpPr>
        <p:spPr>
          <a:xfrm>
            <a:off x="7310150" y="2142791"/>
            <a:ext cx="1058021" cy="201722"/>
          </a:xfrm>
          <a:prstGeom prst="rect">
            <a:avLst/>
          </a:prstGeom>
        </p:spPr>
        <p:txBody>
          <a:bodyPr lIns="0" tIns="0" rIns="0" bIns="0" rtlCol="0" anchor="t">
            <a:spAutoFit/>
          </a:bodyPr>
          <a:lstStyle/>
          <a:p>
            <a:pPr defTabSz="457200">
              <a:lnSpc>
                <a:spcPts val="766"/>
              </a:lnSpc>
              <a:buClrTx/>
            </a:pPr>
            <a:r>
              <a:rPr lang="en-US" sz="618" kern="1200" spc="-19">
                <a:solidFill>
                  <a:srgbClr val="FFFFFF"/>
                </a:solidFill>
                <a:latin typeface="Poppins Bold"/>
                <a:ea typeface="+mn-ea"/>
                <a:cs typeface="+mn-cs"/>
              </a:rPr>
              <a:t>Performance Expectations Of Employees &amp; Superiors</a:t>
            </a:r>
          </a:p>
        </p:txBody>
      </p:sp>
      <p:sp>
        <p:nvSpPr>
          <p:cNvPr id="17" name="TextBox 17"/>
          <p:cNvSpPr txBox="1"/>
          <p:nvPr/>
        </p:nvSpPr>
        <p:spPr>
          <a:xfrm>
            <a:off x="7310150" y="3743657"/>
            <a:ext cx="1058021" cy="230832"/>
          </a:xfrm>
          <a:prstGeom prst="rect">
            <a:avLst/>
          </a:prstGeom>
        </p:spPr>
        <p:txBody>
          <a:bodyPr lIns="0" tIns="0" rIns="0" bIns="0" rtlCol="0" anchor="t">
            <a:spAutoFit/>
          </a:bodyPr>
          <a:lstStyle/>
          <a:p>
            <a:pPr defTabSz="457200">
              <a:lnSpc>
                <a:spcPts val="876"/>
              </a:lnSpc>
              <a:buClrTx/>
            </a:pPr>
            <a:r>
              <a:rPr lang="en-US" sz="775" kern="1200" spc="-23">
                <a:solidFill>
                  <a:srgbClr val="FFFFFF"/>
                </a:solidFill>
                <a:latin typeface="Poppins Bold"/>
                <a:ea typeface="+mn-ea"/>
                <a:cs typeface="+mn-cs"/>
              </a:rPr>
              <a:t>Setting Performance Standards</a:t>
            </a:r>
          </a:p>
        </p:txBody>
      </p:sp>
      <p:pic>
        <p:nvPicPr>
          <p:cNvPr id="19" name="Picture 18"/>
          <p:cNvPicPr>
            <a:picLocks noChangeAspect="1"/>
          </p:cNvPicPr>
          <p:nvPr/>
        </p:nvPicPr>
        <p:blipFill>
          <a:blip r:embed="rId6"/>
          <a:stretch>
            <a:fillRect/>
          </a:stretch>
        </p:blipFill>
        <p:spPr>
          <a:xfrm>
            <a:off x="304800" y="1329206"/>
            <a:ext cx="4025266" cy="2141177"/>
          </a:xfrm>
          <a:prstGeom prst="rect">
            <a:avLst/>
          </a:prstGeom>
        </p:spPr>
      </p:pic>
      <p:sp>
        <p:nvSpPr>
          <p:cNvPr id="18" name="Freeform 14"/>
          <p:cNvSpPr/>
          <p:nvPr/>
        </p:nvSpPr>
        <p:spPr>
          <a:xfrm>
            <a:off x="4191000" y="1235523"/>
            <a:ext cx="4238030" cy="2234860"/>
          </a:xfrm>
          <a:custGeom>
            <a:avLst/>
            <a:gdLst/>
            <a:ahLst/>
            <a:cxnLst/>
            <a:rect l="l" t="t" r="r" b="b"/>
            <a:pathLst>
              <a:path w="11006942" h="5705006">
                <a:moveTo>
                  <a:pt x="0" y="0"/>
                </a:moveTo>
                <a:lnTo>
                  <a:pt x="11006942" y="0"/>
                </a:lnTo>
                <a:lnTo>
                  <a:pt x="11006942" y="5705006"/>
                </a:lnTo>
                <a:lnTo>
                  <a:pt x="0" y="5705006"/>
                </a:lnTo>
                <a:lnTo>
                  <a:pt x="0" y="0"/>
                </a:lnTo>
                <a:close/>
              </a:path>
            </a:pathLst>
          </a:custGeom>
          <a:blipFill>
            <a:blip r:embed="rId7"/>
            <a:stretch>
              <a:fillRect/>
            </a:stretch>
          </a:blipFill>
        </p:spPr>
        <p:txBody>
          <a:bodyPr/>
          <a:lstStyle/>
          <a:p>
            <a:endParaRPr lang="en-GB"/>
          </a:p>
        </p:txBody>
      </p:sp>
    </p:spTree>
    <p:extLst>
      <p:ext uri="{BB962C8B-B14F-4D97-AF65-F5344CB8AC3E}">
        <p14:creationId xmlns:p14="http://schemas.microsoft.com/office/powerpoint/2010/main" val="272889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6203795" y="-566927"/>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01626" flipV="1">
            <a:off x="-220241" y="-596226"/>
            <a:ext cx="3288394" cy="1146828"/>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4161843" y="1093009"/>
            <a:ext cx="630773" cy="630773"/>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189616" y="1695305"/>
            <a:ext cx="630773" cy="630773"/>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4189616" y="2393544"/>
            <a:ext cx="630773" cy="630773"/>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4217388" y="3024317"/>
            <a:ext cx="630773" cy="630773"/>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4237186" y="3656964"/>
            <a:ext cx="630773" cy="630773"/>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4209413" y="1093009"/>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4237186" y="1742875"/>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4237186" y="2412605"/>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4264959" y="3063219"/>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a:off x="4264959" y="3674139"/>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4237186" y="1120782"/>
            <a:ext cx="480087" cy="480087"/>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a:off x="4264959" y="1770648"/>
            <a:ext cx="480087" cy="480087"/>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4264959" y="2440378"/>
            <a:ext cx="480087" cy="480087"/>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Freeform 17"/>
          <p:cNvSpPr/>
          <p:nvPr/>
        </p:nvSpPr>
        <p:spPr>
          <a:xfrm>
            <a:off x="4292731" y="3090992"/>
            <a:ext cx="480087" cy="480087"/>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8" name="Freeform 18"/>
          <p:cNvSpPr/>
          <p:nvPr/>
        </p:nvSpPr>
        <p:spPr>
          <a:xfrm>
            <a:off x="4292731" y="3693189"/>
            <a:ext cx="480087" cy="480087"/>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Freeform 19"/>
          <p:cNvSpPr/>
          <p:nvPr/>
        </p:nvSpPr>
        <p:spPr>
          <a:xfrm>
            <a:off x="1120913" y="1804782"/>
            <a:ext cx="563598" cy="563598"/>
          </a:xfrm>
          <a:custGeom>
            <a:avLst/>
            <a:gdLst/>
            <a:ahLst/>
            <a:cxnLst/>
            <a:rect l="l" t="t" r="r" b="b"/>
            <a:pathLst>
              <a:path w="1127195" h="1127195">
                <a:moveTo>
                  <a:pt x="0" y="0"/>
                </a:moveTo>
                <a:lnTo>
                  <a:pt x="1127194" y="0"/>
                </a:lnTo>
                <a:lnTo>
                  <a:pt x="1127194" y="1127194"/>
                </a:lnTo>
                <a:lnTo>
                  <a:pt x="0" y="11271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0" name="Freeform 20"/>
          <p:cNvSpPr/>
          <p:nvPr/>
        </p:nvSpPr>
        <p:spPr>
          <a:xfrm>
            <a:off x="2550135" y="1804782"/>
            <a:ext cx="548803" cy="563598"/>
          </a:xfrm>
          <a:custGeom>
            <a:avLst/>
            <a:gdLst/>
            <a:ahLst/>
            <a:cxnLst/>
            <a:rect l="l" t="t" r="r" b="b"/>
            <a:pathLst>
              <a:path w="1097606" h="1127195">
                <a:moveTo>
                  <a:pt x="0" y="0"/>
                </a:moveTo>
                <a:lnTo>
                  <a:pt x="1097606" y="0"/>
                </a:lnTo>
                <a:lnTo>
                  <a:pt x="1097606" y="1127194"/>
                </a:lnTo>
                <a:lnTo>
                  <a:pt x="0" y="11271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1" name="Freeform 21"/>
          <p:cNvSpPr/>
          <p:nvPr/>
        </p:nvSpPr>
        <p:spPr>
          <a:xfrm>
            <a:off x="2858778" y="3131960"/>
            <a:ext cx="664181" cy="477380"/>
          </a:xfrm>
          <a:custGeom>
            <a:avLst/>
            <a:gdLst/>
            <a:ahLst/>
            <a:cxnLst/>
            <a:rect l="l" t="t" r="r" b="b"/>
            <a:pathLst>
              <a:path w="1328361" h="954760">
                <a:moveTo>
                  <a:pt x="0" y="0"/>
                </a:moveTo>
                <a:lnTo>
                  <a:pt x="1328361" y="0"/>
                </a:lnTo>
                <a:lnTo>
                  <a:pt x="1328361" y="954759"/>
                </a:lnTo>
                <a:lnTo>
                  <a:pt x="0" y="954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2" name="Freeform 22"/>
          <p:cNvSpPr/>
          <p:nvPr/>
        </p:nvSpPr>
        <p:spPr>
          <a:xfrm>
            <a:off x="741680" y="3024317"/>
            <a:ext cx="682276" cy="692666"/>
          </a:xfrm>
          <a:custGeom>
            <a:avLst/>
            <a:gdLst/>
            <a:ahLst/>
            <a:cxnLst/>
            <a:rect l="l" t="t" r="r" b="b"/>
            <a:pathLst>
              <a:path w="1364551" h="1385331">
                <a:moveTo>
                  <a:pt x="0" y="0"/>
                </a:moveTo>
                <a:lnTo>
                  <a:pt x="1364552" y="0"/>
                </a:lnTo>
                <a:lnTo>
                  <a:pt x="1364552" y="1385331"/>
                </a:lnTo>
                <a:lnTo>
                  <a:pt x="0" y="138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3" name="Freeform 23"/>
          <p:cNvSpPr/>
          <p:nvPr/>
        </p:nvSpPr>
        <p:spPr>
          <a:xfrm>
            <a:off x="1891654" y="3719591"/>
            <a:ext cx="615030" cy="624396"/>
          </a:xfrm>
          <a:custGeom>
            <a:avLst/>
            <a:gdLst/>
            <a:ahLst/>
            <a:cxnLst/>
            <a:rect l="l" t="t" r="r" b="b"/>
            <a:pathLst>
              <a:path w="1230060" h="1248792">
                <a:moveTo>
                  <a:pt x="0" y="0"/>
                </a:moveTo>
                <a:lnTo>
                  <a:pt x="1230060" y="0"/>
                </a:lnTo>
                <a:lnTo>
                  <a:pt x="1230060" y="1248792"/>
                </a:lnTo>
                <a:lnTo>
                  <a:pt x="0" y="12487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grpSp>
        <p:nvGrpSpPr>
          <p:cNvPr id="24" name="Group 24"/>
          <p:cNvGrpSpPr/>
          <p:nvPr/>
        </p:nvGrpSpPr>
        <p:grpSpPr>
          <a:xfrm>
            <a:off x="-671454" y="5008250"/>
            <a:ext cx="10486907" cy="367151"/>
            <a:chOff x="0" y="0"/>
            <a:chExt cx="11607985" cy="406400"/>
          </a:xfrm>
        </p:grpSpPr>
        <p:sp>
          <p:nvSpPr>
            <p:cNvPr id="25" name="Freeform 2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txBody>
            <a:bodyPr/>
            <a:lstStyle/>
            <a:p>
              <a:endParaRPr lang="en-GB"/>
            </a:p>
          </p:txBody>
        </p:sp>
        <p:sp>
          <p:nvSpPr>
            <p:cNvPr id="26" name="TextBox 26"/>
            <p:cNvSpPr txBox="1"/>
            <p:nvPr/>
          </p:nvSpPr>
          <p:spPr>
            <a:xfrm>
              <a:off x="0" y="-57150"/>
              <a:ext cx="11607985"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7" name="Group 27"/>
          <p:cNvGrpSpPr/>
          <p:nvPr/>
        </p:nvGrpSpPr>
        <p:grpSpPr>
          <a:xfrm>
            <a:off x="1244312" y="5008250"/>
            <a:ext cx="6655376" cy="367151"/>
            <a:chOff x="0" y="0"/>
            <a:chExt cx="7366854" cy="406400"/>
          </a:xfrm>
        </p:grpSpPr>
        <p:sp>
          <p:nvSpPr>
            <p:cNvPr id="28" name="Freeform 2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0E8388"/>
            </a:solidFill>
          </p:spPr>
          <p:txBody>
            <a:bodyPr/>
            <a:lstStyle/>
            <a:p>
              <a:endParaRPr lang="en-GB"/>
            </a:p>
          </p:txBody>
        </p:sp>
        <p:sp>
          <p:nvSpPr>
            <p:cNvPr id="29" name="TextBox 29"/>
            <p:cNvSpPr txBox="1"/>
            <p:nvPr/>
          </p:nvSpPr>
          <p:spPr>
            <a:xfrm>
              <a:off x="0" y="-57150"/>
              <a:ext cx="7366854"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30" name="Group 30"/>
          <p:cNvGrpSpPr/>
          <p:nvPr/>
        </p:nvGrpSpPr>
        <p:grpSpPr>
          <a:xfrm>
            <a:off x="2065692" y="5008250"/>
            <a:ext cx="5012616" cy="367151"/>
            <a:chOff x="0" y="0"/>
            <a:chExt cx="5548478" cy="406400"/>
          </a:xfrm>
        </p:grpSpPr>
        <p:sp>
          <p:nvSpPr>
            <p:cNvPr id="31" name="Freeform 3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txBody>
            <a:bodyPr/>
            <a:lstStyle/>
            <a:p>
              <a:endParaRPr lang="en-GB"/>
            </a:p>
          </p:txBody>
        </p:sp>
        <p:sp>
          <p:nvSpPr>
            <p:cNvPr id="32" name="TextBox 32"/>
            <p:cNvSpPr txBox="1"/>
            <p:nvPr/>
          </p:nvSpPr>
          <p:spPr>
            <a:xfrm>
              <a:off x="0" y="-57150"/>
              <a:ext cx="5548478"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3" name="Freeform 33"/>
          <p:cNvSpPr/>
          <p:nvPr/>
        </p:nvSpPr>
        <p:spPr>
          <a:xfrm>
            <a:off x="194803" y="1485624"/>
            <a:ext cx="3994813" cy="3077387"/>
          </a:xfrm>
          <a:custGeom>
            <a:avLst/>
            <a:gdLst/>
            <a:ahLst/>
            <a:cxnLst/>
            <a:rect l="l" t="t" r="r" b="b"/>
            <a:pathLst>
              <a:path w="7989625" h="6154773">
                <a:moveTo>
                  <a:pt x="0" y="0"/>
                </a:moveTo>
                <a:lnTo>
                  <a:pt x="7989626" y="0"/>
                </a:lnTo>
                <a:lnTo>
                  <a:pt x="7989626" y="6154772"/>
                </a:lnTo>
                <a:lnTo>
                  <a:pt x="0" y="6154772"/>
                </a:lnTo>
                <a:lnTo>
                  <a:pt x="0" y="0"/>
                </a:lnTo>
                <a:close/>
              </a:path>
            </a:pathLst>
          </a:custGeom>
          <a:blipFill>
            <a:blip r:embed="rId20"/>
            <a:stretch>
              <a:fillRect/>
            </a:stretch>
          </a:blipFill>
        </p:spPr>
        <p:txBody>
          <a:bodyPr/>
          <a:lstStyle/>
          <a:p>
            <a:endParaRPr lang="en-GB"/>
          </a:p>
        </p:txBody>
      </p:sp>
      <p:sp>
        <p:nvSpPr>
          <p:cNvPr id="34" name="TextBox 34"/>
          <p:cNvSpPr txBox="1"/>
          <p:nvPr/>
        </p:nvSpPr>
        <p:spPr>
          <a:xfrm>
            <a:off x="2506684" y="509588"/>
            <a:ext cx="4130632" cy="321242"/>
          </a:xfrm>
          <a:prstGeom prst="rect">
            <a:avLst/>
          </a:prstGeom>
        </p:spPr>
        <p:txBody>
          <a:bodyPr lIns="0" tIns="0" rIns="0" bIns="0" rtlCol="0" anchor="t">
            <a:spAutoFit/>
          </a:bodyPr>
          <a:lstStyle/>
          <a:p>
            <a:pPr algn="ctr" defTabSz="457200">
              <a:lnSpc>
                <a:spcPts val="2542"/>
              </a:lnSpc>
              <a:buClrTx/>
            </a:pPr>
            <a:r>
              <a:rPr lang="en-US" sz="2250" kern="1200" spc="-67">
                <a:latin typeface="Poppins Bold"/>
                <a:ea typeface="+mn-ea"/>
                <a:cs typeface="+mn-cs"/>
              </a:rPr>
              <a:t>Adaptive Leadership</a:t>
            </a:r>
          </a:p>
        </p:txBody>
      </p:sp>
      <p:sp>
        <p:nvSpPr>
          <p:cNvPr id="35" name="TextBox 35"/>
          <p:cNvSpPr txBox="1"/>
          <p:nvPr/>
        </p:nvSpPr>
        <p:spPr>
          <a:xfrm>
            <a:off x="4917188" y="1277969"/>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Balcony</a:t>
            </a:r>
          </a:p>
        </p:txBody>
      </p:sp>
      <p:sp>
        <p:nvSpPr>
          <p:cNvPr id="36" name="TextBox 36"/>
          <p:cNvSpPr txBox="1"/>
          <p:nvPr/>
        </p:nvSpPr>
        <p:spPr>
          <a:xfrm>
            <a:off x="4868013" y="1894539"/>
            <a:ext cx="3647404"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Dancefloor</a:t>
            </a:r>
          </a:p>
        </p:txBody>
      </p:sp>
      <p:sp>
        <p:nvSpPr>
          <p:cNvPr id="37" name="TextBox 37"/>
          <p:cNvSpPr txBox="1"/>
          <p:nvPr/>
        </p:nvSpPr>
        <p:spPr>
          <a:xfrm>
            <a:off x="4868013" y="2510443"/>
            <a:ext cx="2943621" cy="359073"/>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Adapt and thrive in the face of challenge</a:t>
            </a:r>
          </a:p>
        </p:txBody>
      </p:sp>
      <p:sp>
        <p:nvSpPr>
          <p:cNvPr id="38" name="TextBox 38"/>
          <p:cNvSpPr txBox="1"/>
          <p:nvPr/>
        </p:nvSpPr>
        <p:spPr>
          <a:xfrm>
            <a:off x="4917188" y="3232633"/>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Adaptive to change</a:t>
            </a:r>
          </a:p>
        </p:txBody>
      </p:sp>
      <p:sp>
        <p:nvSpPr>
          <p:cNvPr id="39" name="TextBox 39"/>
          <p:cNvSpPr txBox="1"/>
          <p:nvPr/>
        </p:nvSpPr>
        <p:spPr>
          <a:xfrm>
            <a:off x="4915583" y="3873949"/>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Shared vision</a:t>
            </a:r>
          </a:p>
        </p:txBody>
      </p:sp>
      <p:sp>
        <p:nvSpPr>
          <p:cNvPr id="40" name="Freeform 40"/>
          <p:cNvSpPr/>
          <p:nvPr/>
        </p:nvSpPr>
        <p:spPr>
          <a:xfrm>
            <a:off x="4237186" y="4285972"/>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1" name="Freeform 41"/>
          <p:cNvSpPr/>
          <p:nvPr/>
        </p:nvSpPr>
        <p:spPr>
          <a:xfrm>
            <a:off x="4264959" y="4306787"/>
            <a:ext cx="480087" cy="480087"/>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2" name="TextBox 42"/>
          <p:cNvSpPr txBox="1"/>
          <p:nvPr/>
        </p:nvSpPr>
        <p:spPr>
          <a:xfrm>
            <a:off x="4956067" y="4437109"/>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Achieve the seemingly impossible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ectangle 3">
            <a:extLst>
              <a:ext uri="{FF2B5EF4-FFF2-40B4-BE49-F238E27FC236}">
                <a16:creationId xmlns:a16="http://schemas.microsoft.com/office/drawing/2014/main" id="{A9F6065A-ECF3-C495-D003-1CE299E68D60}"/>
              </a:ext>
            </a:extLst>
          </p:cNvPr>
          <p:cNvSpPr/>
          <p:nvPr/>
        </p:nvSpPr>
        <p:spPr>
          <a:xfrm>
            <a:off x="2850776" y="4813419"/>
            <a:ext cx="3442447" cy="291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Google Shape;161;p20"/>
          <p:cNvSpPr txBox="1">
            <a:spLocks noGrp="1"/>
          </p:cNvSpPr>
          <p:nvPr>
            <p:ph type="title"/>
          </p:nvPr>
        </p:nvSpPr>
        <p:spPr>
          <a:xfrm>
            <a:off x="460305" y="184180"/>
            <a:ext cx="3553918" cy="141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a:solidFill>
                  <a:srgbClr val="FF6600"/>
                </a:solidFill>
              </a:rPr>
              <a:t>Welcome</a:t>
            </a:r>
            <a:endParaRPr sz="2800">
              <a:solidFill>
                <a:srgbClr val="FF6600"/>
              </a:solidFill>
            </a:endParaRPr>
          </a:p>
        </p:txBody>
      </p:sp>
      <p:sp>
        <p:nvSpPr>
          <p:cNvPr id="162" name="Google Shape;162;p20"/>
          <p:cNvSpPr txBox="1">
            <a:spLocks noGrp="1"/>
          </p:cNvSpPr>
          <p:nvPr>
            <p:ph type="body" idx="1"/>
          </p:nvPr>
        </p:nvSpPr>
        <p:spPr>
          <a:xfrm>
            <a:off x="460305" y="1602580"/>
            <a:ext cx="8151132" cy="1664945"/>
          </a:xfrm>
          <a:prstGeom prst="rect">
            <a:avLst/>
          </a:prstGeom>
        </p:spPr>
        <p:txBody>
          <a:bodyPr spcFirstLastPara="1" wrap="square" lIns="0" tIns="0" rIns="0" bIns="0" anchor="t" anchorCtr="0">
            <a:noAutofit/>
          </a:bodyPr>
          <a:lstStyle/>
          <a:p>
            <a:pPr lvl="0" algn="just">
              <a:buSzPct val="100000"/>
              <a:buFont typeface="+mj-lt"/>
              <a:buAutoNum type="arabicPeriod"/>
            </a:pPr>
            <a:r>
              <a:rPr lang="en-GB" sz="1600" b="1" dirty="0">
                <a:latin typeface="Red Hat Display" panose="020B0604020202020204" charset="0"/>
              </a:rPr>
              <a:t>Introduction and housekeeping</a:t>
            </a:r>
          </a:p>
          <a:p>
            <a:pPr lvl="0" algn="just">
              <a:buSzPct val="100000"/>
              <a:buFont typeface="+mj-lt"/>
              <a:buAutoNum type="arabicPeriod"/>
            </a:pPr>
            <a:r>
              <a:rPr lang="en-GB" sz="1600" b="1" dirty="0">
                <a:latin typeface="Red Hat Display" panose="020B0604020202020204" charset="0"/>
              </a:rPr>
              <a:t>Health &amp; Wellbeing </a:t>
            </a:r>
            <a:r>
              <a:rPr lang="en-GB" sz="1600" dirty="0">
                <a:latin typeface="Red Hat Display" panose="020B0604020202020204" charset="0"/>
              </a:rPr>
              <a:t>– Nicola Ryan, (</a:t>
            </a:r>
            <a:r>
              <a:rPr lang="en-GB" sz="1600" i="1" dirty="0">
                <a:latin typeface="Red Hat Display" panose="020B0604020202020204" charset="0"/>
              </a:rPr>
              <a:t>Director of Colleague Support</a:t>
            </a:r>
            <a:r>
              <a:rPr lang="en-GB" sz="1600" dirty="0">
                <a:latin typeface="Red Hat Display" panose="020B0604020202020204" charset="0"/>
              </a:rPr>
              <a:t>) &amp; Donald Moore (</a:t>
            </a:r>
            <a:r>
              <a:rPr lang="en-GB" sz="1600" i="1" dirty="0">
                <a:latin typeface="Red Hat Display" panose="020B0604020202020204" charset="0"/>
              </a:rPr>
              <a:t>Chair</a:t>
            </a:r>
            <a:r>
              <a:rPr lang="en-GB" sz="1600" dirty="0">
                <a:latin typeface="Red Hat Display" panose="020B0604020202020204" charset="0"/>
              </a:rPr>
              <a:t>), One+All</a:t>
            </a:r>
          </a:p>
          <a:p>
            <a:pPr lvl="0" algn="just">
              <a:buSzPct val="100000"/>
              <a:buFont typeface="+mj-lt"/>
              <a:buAutoNum type="arabicPeriod"/>
            </a:pPr>
            <a:r>
              <a:rPr lang="en-GB" sz="1600" b="1" dirty="0">
                <a:latin typeface="Red Hat Display" panose="020B0604020202020204" charset="0"/>
              </a:rPr>
              <a:t>People Management</a:t>
            </a:r>
            <a:r>
              <a:rPr lang="en-GB" sz="1600" dirty="0">
                <a:latin typeface="Red Hat Display" panose="020B0604020202020204" charset="0"/>
              </a:rPr>
              <a:t>– Jo Bohan (</a:t>
            </a:r>
            <a:r>
              <a:rPr lang="en-GB" sz="1600" i="1" dirty="0">
                <a:latin typeface="Red Hat Display" panose="020B0604020202020204" charset="0"/>
              </a:rPr>
              <a:t>Head of HR</a:t>
            </a:r>
            <a:r>
              <a:rPr lang="en-GB" sz="1600" dirty="0">
                <a:latin typeface="Red Hat Display" panose="020B0604020202020204" charset="0"/>
              </a:rPr>
              <a:t>) &amp; Louise Brown (</a:t>
            </a:r>
            <a:r>
              <a:rPr lang="en-GB" sz="1600" i="1" dirty="0">
                <a:latin typeface="Red Hat Display" panose="020B0604020202020204" charset="0"/>
              </a:rPr>
              <a:t>Vice Principal</a:t>
            </a:r>
            <a:r>
              <a:rPr lang="en-GB" sz="1600" dirty="0">
                <a:latin typeface="Red Hat Display" panose="020B0604020202020204" charset="0"/>
              </a:rPr>
              <a:t>), Wigan &amp; Leigh College</a:t>
            </a:r>
          </a:p>
          <a:p>
            <a:pPr lvl="0" algn="just">
              <a:buSzPct val="100000"/>
              <a:buFont typeface="+mj-lt"/>
              <a:buAutoNum type="arabicPeriod"/>
            </a:pPr>
            <a:r>
              <a:rPr lang="en-GB" sz="1600" b="1" dirty="0">
                <a:latin typeface="Red Hat Display" panose="020B0604020202020204" charset="0"/>
              </a:rPr>
              <a:t>Q &amp; A</a:t>
            </a:r>
          </a:p>
          <a:p>
            <a:pPr lvl="0" algn="just">
              <a:buSzPct val="100000"/>
              <a:buFont typeface="+mj-lt"/>
              <a:buAutoNum type="arabicPeriod"/>
            </a:pPr>
            <a:r>
              <a:rPr lang="en-GB" sz="1600" b="1" dirty="0">
                <a:latin typeface="Red Hat Display" panose="020B0604020202020204" charset="0"/>
              </a:rPr>
              <a:t>End</a:t>
            </a:r>
            <a:endParaRPr sz="1600" b="1" dirty="0">
              <a:latin typeface="Red Hat Display" panose="020B0604020202020204" charset="0"/>
            </a:endParaRPr>
          </a:p>
        </p:txBody>
      </p:sp>
      <p:sp>
        <p:nvSpPr>
          <p:cNvPr id="3" name="TextBox 2">
            <a:extLst>
              <a:ext uri="{FF2B5EF4-FFF2-40B4-BE49-F238E27FC236}">
                <a16:creationId xmlns:a16="http://schemas.microsoft.com/office/drawing/2014/main" id="{4AE213CB-1FA6-29A2-E3E9-489136AD54DF}"/>
              </a:ext>
            </a:extLst>
          </p:cNvPr>
          <p:cNvSpPr txBox="1"/>
          <p:nvPr/>
        </p:nvSpPr>
        <p:spPr>
          <a:xfrm>
            <a:off x="3307975" y="4797443"/>
            <a:ext cx="4572000" cy="307777"/>
          </a:xfrm>
          <a:prstGeom prst="rect">
            <a:avLst/>
          </a:prstGeom>
          <a:noFill/>
        </p:spPr>
        <p:txBody>
          <a:bodyPr wrap="square">
            <a:spAutoFit/>
          </a:bodyPr>
          <a:lstStyle/>
          <a:p>
            <a:r>
              <a:rPr lang="en-GB" b="1" dirty="0">
                <a:solidFill>
                  <a:srgbClr val="FF6600"/>
                </a:solidFill>
                <a:latin typeface="Red Hat Display" panose="020B0604020202020204" charset="0"/>
              </a:rPr>
              <a:t>#GoodPracticePowerHour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67198" flipH="1">
            <a:off x="6643999" y="3216832"/>
            <a:ext cx="5332776" cy="1813144"/>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5639778" y="473198"/>
            <a:ext cx="428934" cy="42893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6464"/>
            </a:solidFill>
          </p:spPr>
          <p:txBody>
            <a:bodyPr/>
            <a:lstStyle/>
            <a:p>
              <a:endParaRPr lang="en-GB"/>
            </a:p>
          </p:txBody>
        </p:sp>
        <p:sp>
          <p:nvSpPr>
            <p:cNvPr id="5" name="TextBox 5"/>
            <p:cNvSpPr txBox="1"/>
            <p:nvPr/>
          </p:nvSpPr>
          <p:spPr>
            <a:xfrm>
              <a:off x="76200" y="76200"/>
              <a:ext cx="660400" cy="660400"/>
            </a:xfrm>
            <a:prstGeom prst="rect">
              <a:avLst/>
            </a:prstGeom>
          </p:spPr>
          <p:txBody>
            <a:bodyPr lIns="25400" tIns="25400" rIns="25400" bIns="25400" rtlCol="0" anchor="ctr"/>
            <a:lstStyle/>
            <a:p>
              <a:pPr algn="ctr" defTabSz="457200">
                <a:lnSpc>
                  <a:spcPts val="928"/>
                </a:lnSpc>
                <a:buClrTx/>
              </a:pPr>
              <a:endParaRPr sz="900" kern="1200">
                <a:solidFill>
                  <a:prstClr val="black"/>
                </a:solidFill>
                <a:latin typeface="Calibri"/>
                <a:ea typeface="+mn-ea"/>
                <a:cs typeface="+mn-cs"/>
              </a:endParaRPr>
            </a:p>
          </p:txBody>
        </p:sp>
      </p:grpSp>
      <p:grpSp>
        <p:nvGrpSpPr>
          <p:cNvPr id="6" name="Group 6"/>
          <p:cNvGrpSpPr/>
          <p:nvPr/>
        </p:nvGrpSpPr>
        <p:grpSpPr>
          <a:xfrm>
            <a:off x="5382720" y="1113048"/>
            <a:ext cx="302283" cy="3022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GB"/>
            </a:p>
          </p:txBody>
        </p:sp>
        <p:sp>
          <p:nvSpPr>
            <p:cNvPr id="8" name="TextBox 8"/>
            <p:cNvSpPr txBox="1"/>
            <p:nvPr/>
          </p:nvSpPr>
          <p:spPr>
            <a:xfrm>
              <a:off x="76200" y="76200"/>
              <a:ext cx="660400" cy="660400"/>
            </a:xfrm>
            <a:prstGeom prst="rect">
              <a:avLst/>
            </a:prstGeom>
          </p:spPr>
          <p:txBody>
            <a:bodyPr lIns="25400" tIns="25400" rIns="25400" bIns="25400" rtlCol="0" anchor="ctr"/>
            <a:lstStyle/>
            <a:p>
              <a:pPr algn="ctr" defTabSz="457200">
                <a:lnSpc>
                  <a:spcPts val="928"/>
                </a:lnSpc>
                <a:buClrTx/>
              </a:pPr>
              <a:endParaRPr sz="900" kern="1200">
                <a:solidFill>
                  <a:prstClr val="black"/>
                </a:solidFill>
                <a:latin typeface="Calibri"/>
                <a:ea typeface="+mn-ea"/>
                <a:cs typeface="+mn-cs"/>
              </a:endParaRPr>
            </a:p>
          </p:txBody>
        </p:sp>
      </p:grpSp>
      <p:grpSp>
        <p:nvGrpSpPr>
          <p:cNvPr id="9" name="Group 9"/>
          <p:cNvGrpSpPr/>
          <p:nvPr/>
        </p:nvGrpSpPr>
        <p:grpSpPr>
          <a:xfrm>
            <a:off x="5795266" y="340957"/>
            <a:ext cx="318817" cy="31881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B034"/>
              </a:solidFill>
              <a:prstDash val="solid"/>
              <a:miter/>
            </a:ln>
          </p:spPr>
          <p:txBody>
            <a:bodyPr/>
            <a:lstStyle/>
            <a:p>
              <a:endParaRPr lang="en-GB"/>
            </a:p>
          </p:txBody>
        </p:sp>
        <p:sp>
          <p:nvSpPr>
            <p:cNvPr id="11" name="TextBox 11"/>
            <p:cNvSpPr txBox="1"/>
            <p:nvPr/>
          </p:nvSpPr>
          <p:spPr>
            <a:xfrm>
              <a:off x="76200" y="76200"/>
              <a:ext cx="660400" cy="660400"/>
            </a:xfrm>
            <a:prstGeom prst="rect">
              <a:avLst/>
            </a:prstGeom>
          </p:spPr>
          <p:txBody>
            <a:bodyPr lIns="25400" tIns="25400" rIns="25400" bIns="25400" rtlCol="0" anchor="ctr"/>
            <a:lstStyle/>
            <a:p>
              <a:pPr algn="ctr" defTabSz="457200">
                <a:lnSpc>
                  <a:spcPts val="928"/>
                </a:lnSpc>
                <a:buClrTx/>
              </a:pPr>
              <a:endParaRPr sz="900" kern="1200">
                <a:solidFill>
                  <a:prstClr val="black"/>
                </a:solidFill>
                <a:latin typeface="Calibri"/>
                <a:ea typeface="+mn-ea"/>
                <a:cs typeface="+mn-cs"/>
              </a:endParaRPr>
            </a:p>
          </p:txBody>
        </p:sp>
      </p:grpSp>
      <p:sp>
        <p:nvSpPr>
          <p:cNvPr id="12" name="TextBox 12"/>
          <p:cNvSpPr txBox="1"/>
          <p:nvPr/>
        </p:nvSpPr>
        <p:spPr>
          <a:xfrm>
            <a:off x="194557" y="4533779"/>
            <a:ext cx="4524110" cy="446276"/>
          </a:xfrm>
          <a:prstGeom prst="rect">
            <a:avLst/>
          </a:prstGeom>
        </p:spPr>
        <p:txBody>
          <a:bodyPr lIns="0" tIns="0" rIns="0" bIns="0" rtlCol="0" anchor="t">
            <a:spAutoFit/>
          </a:bodyPr>
          <a:lstStyle/>
          <a:p>
            <a:pPr algn="ctr" defTabSz="457200">
              <a:lnSpc>
                <a:spcPts val="1750"/>
              </a:lnSpc>
              <a:buClrTx/>
            </a:pPr>
            <a:r>
              <a:rPr lang="en-US" sz="1250" kern="1200">
                <a:latin typeface="Canva Sans Bold"/>
                <a:ea typeface="+mn-ea"/>
                <a:cs typeface="+mn-cs"/>
              </a:rPr>
              <a:t>https://www.peoplemanagement.co.uk/article/1839573/jacinda-ardern-simply-human-enough-leader</a:t>
            </a:r>
          </a:p>
        </p:txBody>
      </p:sp>
      <p:sp>
        <p:nvSpPr>
          <p:cNvPr id="13" name="Freeform 13"/>
          <p:cNvSpPr/>
          <p:nvPr/>
        </p:nvSpPr>
        <p:spPr>
          <a:xfrm>
            <a:off x="6283596" y="0"/>
            <a:ext cx="2860404" cy="5143500"/>
          </a:xfrm>
          <a:custGeom>
            <a:avLst/>
            <a:gdLst/>
            <a:ahLst/>
            <a:cxnLst/>
            <a:rect l="l" t="t" r="r" b="b"/>
            <a:pathLst>
              <a:path w="5720808" h="10287000">
                <a:moveTo>
                  <a:pt x="0" y="0"/>
                </a:moveTo>
                <a:lnTo>
                  <a:pt x="5720808" y="0"/>
                </a:lnTo>
                <a:lnTo>
                  <a:pt x="5720808" y="10287000"/>
                </a:lnTo>
                <a:lnTo>
                  <a:pt x="0" y="10287000"/>
                </a:lnTo>
                <a:lnTo>
                  <a:pt x="0" y="0"/>
                </a:lnTo>
                <a:close/>
              </a:path>
            </a:pathLst>
          </a:custGeom>
          <a:blipFill>
            <a:blip r:embed="rId4"/>
            <a:stretch>
              <a:fillRect l="-37925" r="-37925"/>
            </a:stretch>
          </a:blipFill>
        </p:spPr>
        <p:txBody>
          <a:bodyPr/>
          <a:lstStyle/>
          <a:p>
            <a:endParaRPr lang="en-GB"/>
          </a:p>
        </p:txBody>
      </p:sp>
      <p:sp>
        <p:nvSpPr>
          <p:cNvPr id="14" name="Freeform 14"/>
          <p:cNvSpPr/>
          <p:nvPr/>
        </p:nvSpPr>
        <p:spPr>
          <a:xfrm rot="-4773720">
            <a:off x="2556822" y="1689240"/>
            <a:ext cx="6338362" cy="2210504"/>
          </a:xfrm>
          <a:custGeom>
            <a:avLst/>
            <a:gdLst/>
            <a:ahLst/>
            <a:cxnLst/>
            <a:rect l="l" t="t" r="r" b="b"/>
            <a:pathLst>
              <a:path w="12676724" h="4421008">
                <a:moveTo>
                  <a:pt x="0" y="0"/>
                </a:moveTo>
                <a:lnTo>
                  <a:pt x="12676724" y="0"/>
                </a:lnTo>
                <a:lnTo>
                  <a:pt x="12676724" y="4421007"/>
                </a:lnTo>
                <a:lnTo>
                  <a:pt x="0" y="4421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TextBox 15"/>
          <p:cNvSpPr txBox="1"/>
          <p:nvPr/>
        </p:nvSpPr>
        <p:spPr>
          <a:xfrm>
            <a:off x="89782" y="503094"/>
            <a:ext cx="5078626" cy="4606326"/>
          </a:xfrm>
          <a:prstGeom prst="rect">
            <a:avLst/>
          </a:prstGeom>
        </p:spPr>
        <p:txBody>
          <a:bodyPr lIns="0" tIns="0" rIns="0" bIns="0" rtlCol="0" anchor="t">
            <a:spAutoFit/>
          </a:bodyPr>
          <a:lstStyle/>
          <a:p>
            <a:pPr algn="just" defTabSz="457200">
              <a:lnSpc>
                <a:spcPts val="1820"/>
              </a:lnSpc>
              <a:buClrTx/>
            </a:pPr>
            <a:r>
              <a:rPr lang="en-US" kern="1200" dirty="0">
                <a:latin typeface="Poppins"/>
                <a:ea typeface="+mn-ea"/>
                <a:cs typeface="+mn-cs"/>
              </a:rPr>
              <a:t>Key note speech (3.10.23) talks about </a:t>
            </a:r>
            <a:r>
              <a:rPr lang="en-US" kern="1200" dirty="0" err="1">
                <a:latin typeface="Poppins"/>
                <a:ea typeface="+mn-ea"/>
                <a:cs typeface="+mn-cs"/>
              </a:rPr>
              <a:t>prioritising</a:t>
            </a:r>
            <a:r>
              <a:rPr lang="en-US" kern="1200" dirty="0">
                <a:latin typeface="Poppins"/>
                <a:ea typeface="+mn-ea"/>
                <a:cs typeface="+mn-cs"/>
              </a:rPr>
              <a:t> kindness while navigating conflict and crisis</a:t>
            </a:r>
          </a:p>
          <a:p>
            <a:pPr algn="just" defTabSz="457200">
              <a:lnSpc>
                <a:spcPts val="1820"/>
              </a:lnSpc>
              <a:buClrTx/>
            </a:pPr>
            <a:endParaRPr lang="en-US" kern="1200" dirty="0">
              <a:latin typeface="Poppins"/>
              <a:ea typeface="+mn-ea"/>
              <a:cs typeface="+mn-cs"/>
            </a:endParaRPr>
          </a:p>
          <a:p>
            <a:pPr algn="just" defTabSz="457200">
              <a:lnSpc>
                <a:spcPts val="1820"/>
              </a:lnSpc>
              <a:buClrTx/>
            </a:pPr>
            <a:r>
              <a:rPr lang="en-US" kern="1200" dirty="0">
                <a:latin typeface="Poppins"/>
                <a:ea typeface="+mn-ea"/>
                <a:cs typeface="+mn-cs"/>
              </a:rPr>
              <a:t>Working mother who balanced running New Zealand with caring for her child</a:t>
            </a:r>
          </a:p>
          <a:p>
            <a:pPr algn="just" defTabSz="457200">
              <a:lnSpc>
                <a:spcPts val="1820"/>
              </a:lnSpc>
              <a:buClrTx/>
            </a:pPr>
            <a:endParaRPr lang="en-US" kern="1200" dirty="0">
              <a:latin typeface="Poppins"/>
              <a:ea typeface="+mn-ea"/>
              <a:cs typeface="+mn-cs"/>
            </a:endParaRPr>
          </a:p>
          <a:p>
            <a:pPr algn="just" defTabSz="457200">
              <a:lnSpc>
                <a:spcPts val="1820"/>
              </a:lnSpc>
              <a:buClrTx/>
            </a:pPr>
            <a:r>
              <a:rPr lang="en-US" kern="1200" dirty="0" err="1">
                <a:latin typeface="Poppins Italics"/>
                <a:ea typeface="+mn-ea"/>
                <a:cs typeface="+mn-cs"/>
              </a:rPr>
              <a:t>Ardern</a:t>
            </a:r>
            <a:r>
              <a:rPr lang="en-US" kern="1200" dirty="0">
                <a:latin typeface="Poppins Italics"/>
                <a:ea typeface="+mn-ea"/>
                <a:cs typeface="+mn-cs"/>
              </a:rPr>
              <a:t> bore the standard for compassionate and progressive leadership</a:t>
            </a:r>
          </a:p>
          <a:p>
            <a:pPr algn="just" defTabSz="457200">
              <a:lnSpc>
                <a:spcPts val="1820"/>
              </a:lnSpc>
              <a:buClrTx/>
            </a:pPr>
            <a:endParaRPr lang="en-US" kern="1200" dirty="0">
              <a:latin typeface="Poppins Italics"/>
              <a:ea typeface="+mn-ea"/>
              <a:cs typeface="+mn-cs"/>
            </a:endParaRPr>
          </a:p>
          <a:p>
            <a:pPr algn="just" defTabSz="457200">
              <a:lnSpc>
                <a:spcPts val="1820"/>
              </a:lnSpc>
              <a:buClrTx/>
            </a:pPr>
            <a:r>
              <a:rPr lang="en-US" kern="1200" dirty="0">
                <a:latin typeface="Poppins Italics"/>
                <a:ea typeface="+mn-ea"/>
                <a:cs typeface="+mn-cs"/>
              </a:rPr>
              <a:t>“The decent traits of human beings should be the decent traits of leaders.”</a:t>
            </a:r>
          </a:p>
          <a:p>
            <a:pPr algn="just" defTabSz="457200">
              <a:lnSpc>
                <a:spcPts val="1820"/>
              </a:lnSpc>
              <a:buClrTx/>
            </a:pPr>
            <a:endParaRPr lang="en-US" kern="1200" dirty="0">
              <a:latin typeface="Poppins Italics"/>
              <a:ea typeface="+mn-ea"/>
              <a:cs typeface="+mn-cs"/>
            </a:endParaRPr>
          </a:p>
          <a:p>
            <a:pPr algn="just" defTabSz="457200">
              <a:lnSpc>
                <a:spcPts val="1820"/>
              </a:lnSpc>
              <a:buClrTx/>
            </a:pPr>
            <a:r>
              <a:rPr lang="en-US" kern="1200" dirty="0">
                <a:latin typeface="Poppins Italics"/>
                <a:ea typeface="+mn-ea"/>
                <a:cs typeface="+mn-cs"/>
              </a:rPr>
              <a:t>the most important leadership principles can be found in what we "teach our children". She said those qualities included "empathy, curiosity, bravery and kindness", </a:t>
            </a:r>
          </a:p>
          <a:p>
            <a:pPr algn="just" defTabSz="457200">
              <a:lnSpc>
                <a:spcPts val="1820"/>
              </a:lnSpc>
              <a:buClrTx/>
            </a:pPr>
            <a:endParaRPr lang="en-US" kern="1200" dirty="0">
              <a:latin typeface="Poppins Italics"/>
              <a:ea typeface="+mn-ea"/>
              <a:cs typeface="+mn-cs"/>
            </a:endParaRPr>
          </a:p>
          <a:p>
            <a:pPr algn="just" defTabSz="457200">
              <a:lnSpc>
                <a:spcPts val="1820"/>
              </a:lnSpc>
              <a:buClrTx/>
            </a:pPr>
            <a:endParaRPr lang="en-US" kern="1200" dirty="0">
              <a:latin typeface="Poppins Italics"/>
              <a:ea typeface="+mn-ea"/>
              <a:cs typeface="+mn-cs"/>
            </a:endParaRPr>
          </a:p>
          <a:p>
            <a:pPr algn="just" defTabSz="457200">
              <a:lnSpc>
                <a:spcPts val="1820"/>
              </a:lnSpc>
              <a:buClrTx/>
            </a:pPr>
            <a:endParaRPr lang="en-US" kern="1200" dirty="0">
              <a:latin typeface="Poppins Italics"/>
              <a:ea typeface="+mn-ea"/>
              <a:cs typeface="+mn-cs"/>
            </a:endParaRPr>
          </a:p>
          <a:p>
            <a:pPr algn="just" defTabSz="457200">
              <a:lnSpc>
                <a:spcPts val="1820"/>
              </a:lnSpc>
              <a:buClrTx/>
            </a:pPr>
            <a:endParaRPr lang="en-US" kern="1200" dirty="0">
              <a:latin typeface="Poppins Italics"/>
              <a:ea typeface="+mn-ea"/>
              <a:cs typeface="+mn-cs"/>
            </a:endParaRPr>
          </a:p>
          <a:p>
            <a:pPr algn="just" defTabSz="457200">
              <a:lnSpc>
                <a:spcPts val="1820"/>
              </a:lnSpc>
              <a:buClrTx/>
            </a:pPr>
            <a:endParaRPr lang="en-US" kern="1200" dirty="0">
              <a:latin typeface="Poppins Italics"/>
              <a:ea typeface="+mn-ea"/>
              <a:cs typeface="+mn-cs"/>
            </a:endParaRPr>
          </a:p>
        </p:txBody>
      </p:sp>
      <p:sp>
        <p:nvSpPr>
          <p:cNvPr id="16" name="TextBox 16"/>
          <p:cNvSpPr txBox="1"/>
          <p:nvPr/>
        </p:nvSpPr>
        <p:spPr>
          <a:xfrm>
            <a:off x="380034" y="129346"/>
            <a:ext cx="3603701" cy="321242"/>
          </a:xfrm>
          <a:prstGeom prst="rect">
            <a:avLst/>
          </a:prstGeom>
        </p:spPr>
        <p:txBody>
          <a:bodyPr lIns="0" tIns="0" rIns="0" bIns="0" rtlCol="0" anchor="t">
            <a:spAutoFit/>
          </a:bodyPr>
          <a:lstStyle/>
          <a:p>
            <a:pPr defTabSz="457200">
              <a:lnSpc>
                <a:spcPts val="2542"/>
              </a:lnSpc>
              <a:buClrTx/>
            </a:pPr>
            <a:r>
              <a:rPr lang="en-US" sz="2250" kern="1200" spc="-67">
                <a:latin typeface="Poppins Bold"/>
                <a:ea typeface="+mn-ea"/>
                <a:cs typeface="+mn-cs"/>
              </a:rPr>
              <a:t>Jacinta Ardern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6203795" y="-566927"/>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01626" flipV="1">
            <a:off x="-220241" y="-596226"/>
            <a:ext cx="3288394" cy="1146828"/>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4161843" y="1093009"/>
            <a:ext cx="630773" cy="630773"/>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4189616" y="1695305"/>
            <a:ext cx="630773" cy="630773"/>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4189616" y="2393544"/>
            <a:ext cx="630773" cy="630773"/>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4217388" y="3024317"/>
            <a:ext cx="630773" cy="630773"/>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4237186" y="3656964"/>
            <a:ext cx="630773" cy="630773"/>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4209413" y="1093009"/>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4237186" y="1742875"/>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4237186" y="2412605"/>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4264959" y="3063219"/>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a:off x="4264959" y="3674139"/>
            <a:ext cx="535633" cy="535633"/>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4237186" y="1120782"/>
            <a:ext cx="480087" cy="480087"/>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a:off x="4264959" y="1770648"/>
            <a:ext cx="480087" cy="480087"/>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4264959" y="2440378"/>
            <a:ext cx="480087" cy="480087"/>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Freeform 17"/>
          <p:cNvSpPr/>
          <p:nvPr/>
        </p:nvSpPr>
        <p:spPr>
          <a:xfrm>
            <a:off x="4292731" y="3090992"/>
            <a:ext cx="480087" cy="480087"/>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8" name="Freeform 18"/>
          <p:cNvSpPr/>
          <p:nvPr/>
        </p:nvSpPr>
        <p:spPr>
          <a:xfrm>
            <a:off x="4292731" y="3693189"/>
            <a:ext cx="480087" cy="480087"/>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Freeform 19"/>
          <p:cNvSpPr/>
          <p:nvPr/>
        </p:nvSpPr>
        <p:spPr>
          <a:xfrm>
            <a:off x="1120913" y="1804782"/>
            <a:ext cx="563598" cy="563598"/>
          </a:xfrm>
          <a:custGeom>
            <a:avLst/>
            <a:gdLst/>
            <a:ahLst/>
            <a:cxnLst/>
            <a:rect l="l" t="t" r="r" b="b"/>
            <a:pathLst>
              <a:path w="1127195" h="1127195">
                <a:moveTo>
                  <a:pt x="0" y="0"/>
                </a:moveTo>
                <a:lnTo>
                  <a:pt x="1127194" y="0"/>
                </a:lnTo>
                <a:lnTo>
                  <a:pt x="1127194" y="1127194"/>
                </a:lnTo>
                <a:lnTo>
                  <a:pt x="0" y="11271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0" name="Freeform 20"/>
          <p:cNvSpPr/>
          <p:nvPr/>
        </p:nvSpPr>
        <p:spPr>
          <a:xfrm>
            <a:off x="2550135" y="1804782"/>
            <a:ext cx="548803" cy="563598"/>
          </a:xfrm>
          <a:custGeom>
            <a:avLst/>
            <a:gdLst/>
            <a:ahLst/>
            <a:cxnLst/>
            <a:rect l="l" t="t" r="r" b="b"/>
            <a:pathLst>
              <a:path w="1097606" h="1127195">
                <a:moveTo>
                  <a:pt x="0" y="0"/>
                </a:moveTo>
                <a:lnTo>
                  <a:pt x="1097606" y="0"/>
                </a:lnTo>
                <a:lnTo>
                  <a:pt x="1097606" y="1127194"/>
                </a:lnTo>
                <a:lnTo>
                  <a:pt x="0" y="11271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1" name="Freeform 21"/>
          <p:cNvSpPr/>
          <p:nvPr/>
        </p:nvSpPr>
        <p:spPr>
          <a:xfrm>
            <a:off x="2858778" y="3131960"/>
            <a:ext cx="664181" cy="477380"/>
          </a:xfrm>
          <a:custGeom>
            <a:avLst/>
            <a:gdLst/>
            <a:ahLst/>
            <a:cxnLst/>
            <a:rect l="l" t="t" r="r" b="b"/>
            <a:pathLst>
              <a:path w="1328361" h="954760">
                <a:moveTo>
                  <a:pt x="0" y="0"/>
                </a:moveTo>
                <a:lnTo>
                  <a:pt x="1328361" y="0"/>
                </a:lnTo>
                <a:lnTo>
                  <a:pt x="1328361" y="954759"/>
                </a:lnTo>
                <a:lnTo>
                  <a:pt x="0" y="954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2" name="Freeform 22"/>
          <p:cNvSpPr/>
          <p:nvPr/>
        </p:nvSpPr>
        <p:spPr>
          <a:xfrm>
            <a:off x="741680" y="3024317"/>
            <a:ext cx="682276" cy="692666"/>
          </a:xfrm>
          <a:custGeom>
            <a:avLst/>
            <a:gdLst/>
            <a:ahLst/>
            <a:cxnLst/>
            <a:rect l="l" t="t" r="r" b="b"/>
            <a:pathLst>
              <a:path w="1364551" h="1385331">
                <a:moveTo>
                  <a:pt x="0" y="0"/>
                </a:moveTo>
                <a:lnTo>
                  <a:pt x="1364552" y="0"/>
                </a:lnTo>
                <a:lnTo>
                  <a:pt x="1364552" y="1385331"/>
                </a:lnTo>
                <a:lnTo>
                  <a:pt x="0" y="13853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3" name="Freeform 23"/>
          <p:cNvSpPr/>
          <p:nvPr/>
        </p:nvSpPr>
        <p:spPr>
          <a:xfrm>
            <a:off x="1891654" y="3719591"/>
            <a:ext cx="615030" cy="624396"/>
          </a:xfrm>
          <a:custGeom>
            <a:avLst/>
            <a:gdLst/>
            <a:ahLst/>
            <a:cxnLst/>
            <a:rect l="l" t="t" r="r" b="b"/>
            <a:pathLst>
              <a:path w="1230060" h="1248792">
                <a:moveTo>
                  <a:pt x="0" y="0"/>
                </a:moveTo>
                <a:lnTo>
                  <a:pt x="1230060" y="0"/>
                </a:lnTo>
                <a:lnTo>
                  <a:pt x="1230060" y="1248792"/>
                </a:lnTo>
                <a:lnTo>
                  <a:pt x="0" y="12487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grpSp>
        <p:nvGrpSpPr>
          <p:cNvPr id="24" name="Group 24"/>
          <p:cNvGrpSpPr/>
          <p:nvPr/>
        </p:nvGrpSpPr>
        <p:grpSpPr>
          <a:xfrm>
            <a:off x="-671454" y="5008250"/>
            <a:ext cx="10486907" cy="367151"/>
            <a:chOff x="0" y="0"/>
            <a:chExt cx="11607985" cy="406400"/>
          </a:xfrm>
        </p:grpSpPr>
        <p:sp>
          <p:nvSpPr>
            <p:cNvPr id="25" name="Freeform 2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txBody>
            <a:bodyPr/>
            <a:lstStyle/>
            <a:p>
              <a:endParaRPr lang="en-GB"/>
            </a:p>
          </p:txBody>
        </p:sp>
        <p:sp>
          <p:nvSpPr>
            <p:cNvPr id="26" name="TextBox 26"/>
            <p:cNvSpPr txBox="1"/>
            <p:nvPr/>
          </p:nvSpPr>
          <p:spPr>
            <a:xfrm>
              <a:off x="0" y="-57150"/>
              <a:ext cx="11607985"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7" name="Group 27"/>
          <p:cNvGrpSpPr/>
          <p:nvPr/>
        </p:nvGrpSpPr>
        <p:grpSpPr>
          <a:xfrm>
            <a:off x="1244312" y="5008250"/>
            <a:ext cx="6655376" cy="367151"/>
            <a:chOff x="0" y="0"/>
            <a:chExt cx="7366854" cy="406400"/>
          </a:xfrm>
        </p:grpSpPr>
        <p:sp>
          <p:nvSpPr>
            <p:cNvPr id="28" name="Freeform 2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0E8388"/>
            </a:solidFill>
          </p:spPr>
          <p:txBody>
            <a:bodyPr/>
            <a:lstStyle/>
            <a:p>
              <a:endParaRPr lang="en-GB"/>
            </a:p>
          </p:txBody>
        </p:sp>
        <p:sp>
          <p:nvSpPr>
            <p:cNvPr id="29" name="TextBox 29"/>
            <p:cNvSpPr txBox="1"/>
            <p:nvPr/>
          </p:nvSpPr>
          <p:spPr>
            <a:xfrm>
              <a:off x="0" y="-57150"/>
              <a:ext cx="7366854"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30" name="Group 30"/>
          <p:cNvGrpSpPr/>
          <p:nvPr/>
        </p:nvGrpSpPr>
        <p:grpSpPr>
          <a:xfrm>
            <a:off x="2065692" y="5008250"/>
            <a:ext cx="5012616" cy="367151"/>
            <a:chOff x="0" y="0"/>
            <a:chExt cx="5548478" cy="406400"/>
          </a:xfrm>
        </p:grpSpPr>
        <p:sp>
          <p:nvSpPr>
            <p:cNvPr id="31" name="Freeform 3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txBody>
            <a:bodyPr/>
            <a:lstStyle/>
            <a:p>
              <a:endParaRPr lang="en-GB"/>
            </a:p>
          </p:txBody>
        </p:sp>
        <p:sp>
          <p:nvSpPr>
            <p:cNvPr id="32" name="TextBox 32"/>
            <p:cNvSpPr txBox="1"/>
            <p:nvPr/>
          </p:nvSpPr>
          <p:spPr>
            <a:xfrm>
              <a:off x="0" y="-57150"/>
              <a:ext cx="5548478"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3" name="Freeform 33"/>
          <p:cNvSpPr/>
          <p:nvPr/>
        </p:nvSpPr>
        <p:spPr>
          <a:xfrm>
            <a:off x="830165" y="1059578"/>
            <a:ext cx="2122979" cy="2761599"/>
          </a:xfrm>
          <a:custGeom>
            <a:avLst/>
            <a:gdLst/>
            <a:ahLst/>
            <a:cxnLst/>
            <a:rect l="l" t="t" r="r" b="b"/>
            <a:pathLst>
              <a:path w="4245958" h="5523197">
                <a:moveTo>
                  <a:pt x="0" y="0"/>
                </a:moveTo>
                <a:lnTo>
                  <a:pt x="4245958" y="0"/>
                </a:lnTo>
                <a:lnTo>
                  <a:pt x="4245958" y="5523197"/>
                </a:lnTo>
                <a:lnTo>
                  <a:pt x="0" y="552319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34" name="TextBox 34"/>
          <p:cNvSpPr txBox="1"/>
          <p:nvPr/>
        </p:nvSpPr>
        <p:spPr>
          <a:xfrm>
            <a:off x="2506684" y="509588"/>
            <a:ext cx="4130632" cy="321242"/>
          </a:xfrm>
          <a:prstGeom prst="rect">
            <a:avLst/>
          </a:prstGeom>
        </p:spPr>
        <p:txBody>
          <a:bodyPr lIns="0" tIns="0" rIns="0" bIns="0" rtlCol="0" anchor="t">
            <a:spAutoFit/>
          </a:bodyPr>
          <a:lstStyle/>
          <a:p>
            <a:pPr algn="ctr" defTabSz="457200">
              <a:lnSpc>
                <a:spcPts val="2542"/>
              </a:lnSpc>
              <a:buClrTx/>
            </a:pPr>
            <a:r>
              <a:rPr lang="en-US" sz="2250" kern="1200" spc="-67">
                <a:latin typeface="Poppins Bold"/>
                <a:ea typeface="+mn-ea"/>
                <a:cs typeface="+mn-cs"/>
              </a:rPr>
              <a:t>Starting Point</a:t>
            </a:r>
          </a:p>
        </p:txBody>
      </p:sp>
      <p:sp>
        <p:nvSpPr>
          <p:cNvPr id="35" name="TextBox 35"/>
          <p:cNvSpPr txBox="1"/>
          <p:nvPr/>
        </p:nvSpPr>
        <p:spPr>
          <a:xfrm>
            <a:off x="4917188" y="1277969"/>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Culture change</a:t>
            </a:r>
          </a:p>
        </p:txBody>
      </p:sp>
      <p:sp>
        <p:nvSpPr>
          <p:cNvPr id="36" name="TextBox 36"/>
          <p:cNvSpPr txBox="1"/>
          <p:nvPr/>
        </p:nvSpPr>
        <p:spPr>
          <a:xfrm>
            <a:off x="4868013" y="1894539"/>
            <a:ext cx="3647404"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FE limited funding</a:t>
            </a:r>
          </a:p>
        </p:txBody>
      </p:sp>
      <p:sp>
        <p:nvSpPr>
          <p:cNvPr id="37" name="TextBox 37"/>
          <p:cNvSpPr txBox="1"/>
          <p:nvPr/>
        </p:nvSpPr>
        <p:spPr>
          <a:xfrm>
            <a:off x="4868013" y="2510443"/>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Low engagement starting point</a:t>
            </a:r>
          </a:p>
        </p:txBody>
      </p:sp>
      <p:sp>
        <p:nvSpPr>
          <p:cNvPr id="38" name="TextBox 38"/>
          <p:cNvSpPr txBox="1"/>
          <p:nvPr/>
        </p:nvSpPr>
        <p:spPr>
          <a:xfrm>
            <a:off x="4917188" y="3232633"/>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COVID</a:t>
            </a:r>
          </a:p>
        </p:txBody>
      </p:sp>
      <p:sp>
        <p:nvSpPr>
          <p:cNvPr id="39" name="TextBox 39"/>
          <p:cNvSpPr txBox="1"/>
          <p:nvPr/>
        </p:nvSpPr>
        <p:spPr>
          <a:xfrm>
            <a:off x="4915583" y="3873949"/>
            <a:ext cx="2943621" cy="179536"/>
          </a:xfrm>
          <a:prstGeom prst="rect">
            <a:avLst/>
          </a:prstGeom>
        </p:spPr>
        <p:txBody>
          <a:bodyPr lIns="0" tIns="0" rIns="0" bIns="0" rtlCol="0" anchor="t">
            <a:spAutoFit/>
          </a:bodyPr>
          <a:lstStyle/>
          <a:p>
            <a:pPr defTabSz="457200">
              <a:lnSpc>
                <a:spcPts val="1407"/>
              </a:lnSpc>
              <a:buClrTx/>
            </a:pPr>
            <a:r>
              <a:rPr lang="en-US" sz="1245" kern="1200" spc="-37">
                <a:latin typeface="Poppins Bold"/>
                <a:ea typeface="+mn-ea"/>
                <a:cs typeface="+mn-cs"/>
              </a:rPr>
              <a:t>Community</a:t>
            </a:r>
          </a:p>
        </p:txBody>
      </p:sp>
    </p:spTree>
    <p:extLst>
      <p:ext uri="{BB962C8B-B14F-4D97-AF65-F5344CB8AC3E}">
        <p14:creationId xmlns:p14="http://schemas.microsoft.com/office/powerpoint/2010/main" val="769531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0681" y="2292037"/>
            <a:ext cx="10747271" cy="3178588"/>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0E8388"/>
            </a:solidFill>
          </p:spPr>
          <p:txBody>
            <a:bodyPr/>
            <a:lstStyle/>
            <a:p>
              <a:endParaRPr lang="en-GB"/>
            </a:p>
          </p:txBody>
        </p:sp>
        <p:sp>
          <p:nvSpPr>
            <p:cNvPr id="4" name="TextBox 4"/>
            <p:cNvSpPr txBox="1"/>
            <p:nvPr/>
          </p:nvSpPr>
          <p:spPr>
            <a:xfrm>
              <a:off x="0" y="0"/>
              <a:ext cx="5661114" cy="1674318"/>
            </a:xfrm>
            <a:prstGeom prst="rect">
              <a:avLst/>
            </a:prstGeom>
          </p:spPr>
          <p:txBody>
            <a:bodyPr lIns="25400" tIns="25400" rIns="25400" bIns="25400" rtlCol="0" anchor="ctr"/>
            <a:lstStyle/>
            <a:p>
              <a:pPr algn="ctr" defTabSz="457200">
                <a:lnSpc>
                  <a:spcPts val="928"/>
                </a:lnSpc>
                <a:buClrTx/>
              </a:pPr>
              <a:endParaRPr sz="900" kern="1200">
                <a:solidFill>
                  <a:prstClr val="black"/>
                </a:solidFill>
                <a:latin typeface="Calibri"/>
                <a:ea typeface="+mn-ea"/>
                <a:cs typeface="+mn-cs"/>
              </a:endParaRPr>
            </a:p>
          </p:txBody>
        </p:sp>
      </p:grpSp>
      <p:sp>
        <p:nvSpPr>
          <p:cNvPr id="5" name="Freeform 5"/>
          <p:cNvSpPr/>
          <p:nvPr/>
        </p:nvSpPr>
        <p:spPr>
          <a:xfrm>
            <a:off x="795604" y="1612781"/>
            <a:ext cx="1294391" cy="129439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893221"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950213"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2882087" y="1612781"/>
            <a:ext cx="1294391" cy="1294391"/>
          </a:xfrm>
          <a:custGeom>
            <a:avLst/>
            <a:gdLst/>
            <a:ahLst/>
            <a:cxnLst/>
            <a:rect l="l" t="t" r="r" b="b"/>
            <a:pathLst>
              <a:path w="2588781" h="2588781">
                <a:moveTo>
                  <a:pt x="0" y="0"/>
                </a:moveTo>
                <a:lnTo>
                  <a:pt x="2588780" y="0"/>
                </a:lnTo>
                <a:lnTo>
                  <a:pt x="2588780"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2979704"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3036696"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4968047" y="1612781"/>
            <a:ext cx="1294391" cy="129439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5065664"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5122656"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7054006" y="1612781"/>
            <a:ext cx="1294391" cy="129439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7151623"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7208615"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Freeform 17"/>
          <p:cNvSpPr/>
          <p:nvPr/>
        </p:nvSpPr>
        <p:spPr>
          <a:xfrm rot="-10602057">
            <a:off x="6193547" y="-566927"/>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8" name="Freeform 18"/>
          <p:cNvSpPr/>
          <p:nvPr/>
        </p:nvSpPr>
        <p:spPr>
          <a:xfrm rot="-201626" flipV="1">
            <a:off x="-220241" y="-596226"/>
            <a:ext cx="3288394" cy="1146828"/>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9" name="Group 19"/>
          <p:cNvGrpSpPr/>
          <p:nvPr/>
        </p:nvGrpSpPr>
        <p:grpSpPr>
          <a:xfrm>
            <a:off x="-671454" y="5008250"/>
            <a:ext cx="10486907" cy="367151"/>
            <a:chOff x="0" y="0"/>
            <a:chExt cx="11607985" cy="406400"/>
          </a:xfrm>
        </p:grpSpPr>
        <p:sp>
          <p:nvSpPr>
            <p:cNvPr id="20" name="Freeform 20"/>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txBody>
            <a:bodyPr/>
            <a:lstStyle/>
            <a:p>
              <a:endParaRPr lang="en-GB"/>
            </a:p>
          </p:txBody>
        </p:sp>
        <p:sp>
          <p:nvSpPr>
            <p:cNvPr id="21" name="TextBox 21"/>
            <p:cNvSpPr txBox="1"/>
            <p:nvPr/>
          </p:nvSpPr>
          <p:spPr>
            <a:xfrm>
              <a:off x="0" y="-57150"/>
              <a:ext cx="11607985"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2" name="Group 22"/>
          <p:cNvGrpSpPr/>
          <p:nvPr/>
        </p:nvGrpSpPr>
        <p:grpSpPr>
          <a:xfrm>
            <a:off x="2065692" y="5008250"/>
            <a:ext cx="5012616" cy="367151"/>
            <a:chOff x="0" y="0"/>
            <a:chExt cx="5548478" cy="406400"/>
          </a:xfrm>
        </p:grpSpPr>
        <p:sp>
          <p:nvSpPr>
            <p:cNvPr id="23" name="Freeform 2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txBody>
            <a:bodyPr/>
            <a:lstStyle/>
            <a:p>
              <a:endParaRPr lang="en-GB"/>
            </a:p>
          </p:txBody>
        </p:sp>
        <p:sp>
          <p:nvSpPr>
            <p:cNvPr id="24" name="TextBox 24"/>
            <p:cNvSpPr txBox="1"/>
            <p:nvPr/>
          </p:nvSpPr>
          <p:spPr>
            <a:xfrm>
              <a:off x="0" y="-57150"/>
              <a:ext cx="5548478"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5" name="Freeform 25"/>
          <p:cNvSpPr/>
          <p:nvPr/>
        </p:nvSpPr>
        <p:spPr>
          <a:xfrm>
            <a:off x="1066369" y="1882575"/>
            <a:ext cx="715175" cy="754802"/>
          </a:xfrm>
          <a:custGeom>
            <a:avLst/>
            <a:gdLst/>
            <a:ahLst/>
            <a:cxnLst/>
            <a:rect l="l" t="t" r="r" b="b"/>
            <a:pathLst>
              <a:path w="1430349" h="1509603">
                <a:moveTo>
                  <a:pt x="0" y="0"/>
                </a:moveTo>
                <a:lnTo>
                  <a:pt x="1430349" y="0"/>
                </a:lnTo>
                <a:lnTo>
                  <a:pt x="1430349" y="1509604"/>
                </a:lnTo>
                <a:lnTo>
                  <a:pt x="0" y="15096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26"/>
          <p:cNvSpPr/>
          <p:nvPr/>
        </p:nvSpPr>
        <p:spPr>
          <a:xfrm>
            <a:off x="3056526" y="1840405"/>
            <a:ext cx="945513" cy="839143"/>
          </a:xfrm>
          <a:custGeom>
            <a:avLst/>
            <a:gdLst/>
            <a:ahLst/>
            <a:cxnLst/>
            <a:rect l="l" t="t" r="r" b="b"/>
            <a:pathLst>
              <a:path w="1891026" h="1678285">
                <a:moveTo>
                  <a:pt x="0" y="0"/>
                </a:moveTo>
                <a:lnTo>
                  <a:pt x="1891026" y="0"/>
                </a:lnTo>
                <a:lnTo>
                  <a:pt x="1891026" y="1678286"/>
                </a:lnTo>
                <a:lnTo>
                  <a:pt x="0" y="16782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27"/>
          <p:cNvSpPr/>
          <p:nvPr/>
        </p:nvSpPr>
        <p:spPr>
          <a:xfrm>
            <a:off x="5238515" y="1882575"/>
            <a:ext cx="751938" cy="751938"/>
          </a:xfrm>
          <a:custGeom>
            <a:avLst/>
            <a:gdLst/>
            <a:ahLst/>
            <a:cxnLst/>
            <a:rect l="l" t="t" r="r" b="b"/>
            <a:pathLst>
              <a:path w="1503875" h="1503875">
                <a:moveTo>
                  <a:pt x="0" y="0"/>
                </a:moveTo>
                <a:lnTo>
                  <a:pt x="1503876" y="0"/>
                </a:lnTo>
                <a:lnTo>
                  <a:pt x="1503876" y="1503876"/>
                </a:lnTo>
                <a:lnTo>
                  <a:pt x="0" y="15038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28"/>
          <p:cNvSpPr/>
          <p:nvPr/>
        </p:nvSpPr>
        <p:spPr>
          <a:xfrm>
            <a:off x="7327865" y="1913957"/>
            <a:ext cx="746674" cy="692039"/>
          </a:xfrm>
          <a:custGeom>
            <a:avLst/>
            <a:gdLst/>
            <a:ahLst/>
            <a:cxnLst/>
            <a:rect l="l" t="t" r="r" b="b"/>
            <a:pathLst>
              <a:path w="1493347" h="1384077">
                <a:moveTo>
                  <a:pt x="0" y="0"/>
                </a:moveTo>
                <a:lnTo>
                  <a:pt x="1493347" y="0"/>
                </a:lnTo>
                <a:lnTo>
                  <a:pt x="1493347" y="1384078"/>
                </a:lnTo>
                <a:lnTo>
                  <a:pt x="0" y="1384078"/>
                </a:lnTo>
                <a:lnTo>
                  <a:pt x="0" y="0"/>
                </a:lnTo>
                <a:close/>
              </a:path>
            </a:pathLst>
          </a:custGeom>
          <a:blipFill>
            <a:blip r:embed="rId16"/>
            <a:stretch>
              <a:fillRect/>
            </a:stretch>
          </a:blipFill>
        </p:spPr>
        <p:txBody>
          <a:bodyPr/>
          <a:lstStyle/>
          <a:p>
            <a:endParaRPr lang="en-GB"/>
          </a:p>
        </p:txBody>
      </p:sp>
      <p:sp>
        <p:nvSpPr>
          <p:cNvPr id="29" name="TextBox 29"/>
          <p:cNvSpPr txBox="1"/>
          <p:nvPr/>
        </p:nvSpPr>
        <p:spPr>
          <a:xfrm>
            <a:off x="2687341" y="509588"/>
            <a:ext cx="3769319" cy="641842"/>
          </a:xfrm>
          <a:prstGeom prst="rect">
            <a:avLst/>
          </a:prstGeom>
        </p:spPr>
        <p:txBody>
          <a:bodyPr lIns="0" tIns="0" rIns="0" bIns="0" rtlCol="0" anchor="t">
            <a:spAutoFit/>
          </a:bodyPr>
          <a:lstStyle/>
          <a:p>
            <a:pPr algn="ctr" defTabSz="457200">
              <a:lnSpc>
                <a:spcPts val="2542"/>
              </a:lnSpc>
              <a:buClrTx/>
            </a:pPr>
            <a:r>
              <a:rPr lang="en-US" sz="2250" kern="1200" spc="-67" dirty="0">
                <a:latin typeface="Poppins Bold"/>
                <a:ea typeface="+mn-ea"/>
                <a:cs typeface="+mn-cs"/>
              </a:rPr>
              <a:t>Employee Voice</a:t>
            </a:r>
          </a:p>
          <a:p>
            <a:pPr algn="ctr" defTabSz="457200">
              <a:lnSpc>
                <a:spcPts val="2542"/>
              </a:lnSpc>
              <a:buClrTx/>
            </a:pPr>
            <a:r>
              <a:rPr lang="en-US" sz="2250" kern="1200" spc="-67" dirty="0">
                <a:latin typeface="Poppins Bold"/>
                <a:ea typeface="+mn-ea"/>
                <a:cs typeface="+mn-cs"/>
              </a:rPr>
              <a:t>Central Pillar</a:t>
            </a:r>
          </a:p>
        </p:txBody>
      </p:sp>
      <p:sp>
        <p:nvSpPr>
          <p:cNvPr id="30" name="TextBox 30"/>
          <p:cNvSpPr txBox="1"/>
          <p:nvPr/>
        </p:nvSpPr>
        <p:spPr>
          <a:xfrm>
            <a:off x="514350" y="3497363"/>
            <a:ext cx="1856898" cy="917624"/>
          </a:xfrm>
          <a:prstGeom prst="rect">
            <a:avLst/>
          </a:prstGeom>
        </p:spPr>
        <p:txBody>
          <a:bodyPr lIns="0" tIns="0" rIns="0" bIns="0" rtlCol="0" anchor="t">
            <a:spAutoFit/>
          </a:bodyPr>
          <a:lstStyle/>
          <a:p>
            <a:pPr algn="just" defTabSz="457200">
              <a:lnSpc>
                <a:spcPts val="1187"/>
              </a:lnSpc>
              <a:buClrTx/>
            </a:pPr>
            <a:r>
              <a:rPr lang="en-US" sz="913" kern="1200">
                <a:solidFill>
                  <a:srgbClr val="FFFFFF"/>
                </a:solidFill>
                <a:latin typeface="Poppins"/>
                <a:ea typeface="+mn-ea"/>
                <a:cs typeface="+mn-cs"/>
              </a:rPr>
              <a:t>Held with the Principal and Vice Principal</a:t>
            </a: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r>
              <a:rPr lang="en-US" sz="913" kern="1200">
                <a:solidFill>
                  <a:srgbClr val="FFFFFF"/>
                </a:solidFill>
                <a:latin typeface="Poppins"/>
                <a:ea typeface="+mn-ea"/>
                <a:cs typeface="+mn-cs"/>
              </a:rPr>
              <a:t>Twice a year</a:t>
            </a: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r>
              <a:rPr lang="en-US" sz="913" kern="1200">
                <a:solidFill>
                  <a:srgbClr val="FFFFFF"/>
                </a:solidFill>
                <a:latin typeface="Poppins"/>
                <a:ea typeface="+mn-ea"/>
                <a:cs typeface="+mn-cs"/>
              </a:rPr>
              <a:t>Feedback and updates</a:t>
            </a:r>
          </a:p>
        </p:txBody>
      </p:sp>
      <p:sp>
        <p:nvSpPr>
          <p:cNvPr id="31" name="TextBox 31"/>
          <p:cNvSpPr txBox="1"/>
          <p:nvPr/>
        </p:nvSpPr>
        <p:spPr>
          <a:xfrm>
            <a:off x="648897" y="3021345"/>
            <a:ext cx="1587805" cy="179536"/>
          </a:xfrm>
          <a:prstGeom prst="rect">
            <a:avLst/>
          </a:prstGeom>
        </p:spPr>
        <p:txBody>
          <a:bodyPr lIns="0" tIns="0" rIns="0" bIns="0" rtlCol="0" anchor="t">
            <a:spAutoFit/>
          </a:bodyPr>
          <a:lstStyle/>
          <a:p>
            <a:pPr algn="ctr" defTabSz="457200">
              <a:lnSpc>
                <a:spcPts val="1407"/>
              </a:lnSpc>
              <a:buClrTx/>
            </a:pPr>
            <a:r>
              <a:rPr lang="en-US" sz="1245" kern="1200" spc="-37">
                <a:solidFill>
                  <a:srgbClr val="FFFFFF"/>
                </a:solidFill>
                <a:latin typeface="Poppins Bold"/>
                <a:ea typeface="+mn-ea"/>
                <a:cs typeface="+mn-cs"/>
              </a:rPr>
              <a:t>Focus Groups</a:t>
            </a:r>
          </a:p>
        </p:txBody>
      </p:sp>
      <p:sp>
        <p:nvSpPr>
          <p:cNvPr id="32" name="TextBox 32"/>
          <p:cNvSpPr txBox="1"/>
          <p:nvPr/>
        </p:nvSpPr>
        <p:spPr>
          <a:xfrm>
            <a:off x="2600833" y="3497363"/>
            <a:ext cx="1856898" cy="917624"/>
          </a:xfrm>
          <a:prstGeom prst="rect">
            <a:avLst/>
          </a:prstGeom>
        </p:spPr>
        <p:txBody>
          <a:bodyPr lIns="0" tIns="0" rIns="0" bIns="0" rtlCol="0" anchor="t">
            <a:spAutoFit/>
          </a:bodyPr>
          <a:lstStyle/>
          <a:p>
            <a:pPr algn="just" defTabSz="457200">
              <a:lnSpc>
                <a:spcPts val="1187"/>
              </a:lnSpc>
              <a:buClrTx/>
            </a:pPr>
            <a:r>
              <a:rPr lang="en-US" sz="913" kern="1200">
                <a:solidFill>
                  <a:srgbClr val="FFFFFF"/>
                </a:solidFill>
                <a:latin typeface="Poppins"/>
                <a:ea typeface="+mn-ea"/>
                <a:cs typeface="+mn-cs"/>
              </a:rPr>
              <a:t>Actions!</a:t>
            </a: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r>
              <a:rPr lang="en-US" sz="913" kern="1200">
                <a:solidFill>
                  <a:srgbClr val="FFFFFF"/>
                </a:solidFill>
                <a:latin typeface="Poppins"/>
                <a:ea typeface="+mn-ea"/>
                <a:cs typeface="+mn-cs"/>
              </a:rPr>
              <a:t>You Said We Did updated twice a year with Focus Groups</a:t>
            </a: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r>
              <a:rPr lang="en-US" sz="913" kern="1200">
                <a:solidFill>
                  <a:srgbClr val="FFFFFF"/>
                </a:solidFill>
                <a:latin typeface="Poppins"/>
                <a:ea typeface="+mn-ea"/>
                <a:cs typeface="+mn-cs"/>
              </a:rPr>
              <a:t>Closing the feedback loop</a:t>
            </a:r>
          </a:p>
        </p:txBody>
      </p:sp>
      <p:sp>
        <p:nvSpPr>
          <p:cNvPr id="33" name="TextBox 33"/>
          <p:cNvSpPr txBox="1"/>
          <p:nvPr/>
        </p:nvSpPr>
        <p:spPr>
          <a:xfrm>
            <a:off x="2600372" y="3021345"/>
            <a:ext cx="1857822" cy="179536"/>
          </a:xfrm>
          <a:prstGeom prst="rect">
            <a:avLst/>
          </a:prstGeom>
        </p:spPr>
        <p:txBody>
          <a:bodyPr lIns="0" tIns="0" rIns="0" bIns="0" rtlCol="0" anchor="t">
            <a:spAutoFit/>
          </a:bodyPr>
          <a:lstStyle/>
          <a:p>
            <a:pPr algn="ctr" defTabSz="457200">
              <a:lnSpc>
                <a:spcPts val="1407"/>
              </a:lnSpc>
              <a:buClrTx/>
            </a:pPr>
            <a:r>
              <a:rPr lang="en-US" sz="1245" kern="1200" spc="-37">
                <a:solidFill>
                  <a:srgbClr val="FFFFFF"/>
                </a:solidFill>
                <a:latin typeface="Poppins Bold"/>
                <a:ea typeface="+mn-ea"/>
                <a:cs typeface="+mn-cs"/>
              </a:rPr>
              <a:t>You Said We Did</a:t>
            </a:r>
          </a:p>
        </p:txBody>
      </p:sp>
      <p:sp>
        <p:nvSpPr>
          <p:cNvPr id="34" name="TextBox 34"/>
          <p:cNvSpPr txBox="1"/>
          <p:nvPr/>
        </p:nvSpPr>
        <p:spPr>
          <a:xfrm>
            <a:off x="4686793" y="3497363"/>
            <a:ext cx="1856898" cy="302070"/>
          </a:xfrm>
          <a:prstGeom prst="rect">
            <a:avLst/>
          </a:prstGeom>
        </p:spPr>
        <p:txBody>
          <a:bodyPr lIns="0" tIns="0" rIns="0" bIns="0" rtlCol="0" anchor="t">
            <a:spAutoFit/>
          </a:bodyPr>
          <a:lstStyle/>
          <a:p>
            <a:pPr algn="just" defTabSz="457200">
              <a:lnSpc>
                <a:spcPts val="1187"/>
              </a:lnSpc>
              <a:buClrTx/>
            </a:pPr>
            <a:r>
              <a:rPr lang="en-US" sz="913" kern="1200">
                <a:solidFill>
                  <a:srgbClr val="FFFFFF"/>
                </a:solidFill>
                <a:latin typeface="Poppins"/>
                <a:ea typeface="+mn-ea"/>
                <a:cs typeface="+mn-cs"/>
              </a:rPr>
              <a:t>Twice!</a:t>
            </a:r>
          </a:p>
          <a:p>
            <a:pPr algn="just" defTabSz="457200">
              <a:lnSpc>
                <a:spcPts val="1187"/>
              </a:lnSpc>
              <a:buClrTx/>
            </a:pPr>
            <a:r>
              <a:rPr lang="en-US" sz="913" kern="1200">
                <a:solidFill>
                  <a:srgbClr val="FFFFFF"/>
                </a:solidFill>
                <a:latin typeface="Poppins"/>
                <a:ea typeface="+mn-ea"/>
                <a:cs typeface="+mn-cs"/>
              </a:rPr>
              <a:t>York College benchmark</a:t>
            </a:r>
          </a:p>
        </p:txBody>
      </p:sp>
      <p:sp>
        <p:nvSpPr>
          <p:cNvPr id="35" name="TextBox 35"/>
          <p:cNvSpPr txBox="1"/>
          <p:nvPr/>
        </p:nvSpPr>
        <p:spPr>
          <a:xfrm>
            <a:off x="4773824" y="3021345"/>
            <a:ext cx="1682835" cy="359073"/>
          </a:xfrm>
          <a:prstGeom prst="rect">
            <a:avLst/>
          </a:prstGeom>
        </p:spPr>
        <p:txBody>
          <a:bodyPr lIns="0" tIns="0" rIns="0" bIns="0" rtlCol="0" anchor="t">
            <a:spAutoFit/>
          </a:bodyPr>
          <a:lstStyle/>
          <a:p>
            <a:pPr algn="ctr" defTabSz="457200">
              <a:lnSpc>
                <a:spcPts val="1407"/>
              </a:lnSpc>
              <a:buClrTx/>
            </a:pPr>
            <a:r>
              <a:rPr lang="en-US" sz="1245" kern="1200" spc="-37">
                <a:solidFill>
                  <a:srgbClr val="FFFFFF"/>
                </a:solidFill>
                <a:latin typeface="Poppins Bold"/>
                <a:ea typeface="+mn-ea"/>
                <a:cs typeface="+mn-cs"/>
              </a:rPr>
              <a:t>Refreshed approach to Staff Survey</a:t>
            </a:r>
          </a:p>
        </p:txBody>
      </p:sp>
      <p:sp>
        <p:nvSpPr>
          <p:cNvPr id="36" name="TextBox 36"/>
          <p:cNvSpPr txBox="1"/>
          <p:nvPr/>
        </p:nvSpPr>
        <p:spPr>
          <a:xfrm>
            <a:off x="6772752" y="3497363"/>
            <a:ext cx="1856898" cy="1379288"/>
          </a:xfrm>
          <a:prstGeom prst="rect">
            <a:avLst/>
          </a:prstGeom>
        </p:spPr>
        <p:txBody>
          <a:bodyPr lIns="0" tIns="0" rIns="0" bIns="0" rtlCol="0" anchor="t">
            <a:spAutoFit/>
          </a:bodyPr>
          <a:lstStyle/>
          <a:p>
            <a:pPr algn="just" defTabSz="457200">
              <a:lnSpc>
                <a:spcPts val="1187"/>
              </a:lnSpc>
              <a:buClrTx/>
            </a:pPr>
            <a:r>
              <a:rPr lang="en-US" sz="913" kern="1200">
                <a:solidFill>
                  <a:srgbClr val="FFFFFF"/>
                </a:solidFill>
                <a:latin typeface="Poppins"/>
                <a:ea typeface="+mn-ea"/>
                <a:cs typeface="+mn-cs"/>
              </a:rPr>
              <a:t>Pulse surveys to check temperature</a:t>
            </a: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r>
              <a:rPr lang="en-US" sz="913" kern="1200">
                <a:solidFill>
                  <a:srgbClr val="FFFFFF"/>
                </a:solidFill>
                <a:latin typeface="Poppins"/>
                <a:ea typeface="+mn-ea"/>
                <a:cs typeface="+mn-cs"/>
              </a:rPr>
              <a:t>Direct feedback route</a:t>
            </a: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r>
              <a:rPr lang="en-US" sz="913" kern="1200">
                <a:solidFill>
                  <a:srgbClr val="FFFFFF"/>
                </a:solidFill>
                <a:latin typeface="Poppins"/>
                <a:ea typeface="+mn-ea"/>
                <a:cs typeface="+mn-cs"/>
              </a:rPr>
              <a:t>Peer acknowledgement</a:t>
            </a: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endParaRPr lang="en-US" sz="913" kern="1200">
              <a:solidFill>
                <a:srgbClr val="FFFFFF"/>
              </a:solidFill>
              <a:latin typeface="Poppins"/>
              <a:ea typeface="+mn-ea"/>
              <a:cs typeface="+mn-cs"/>
            </a:endParaRPr>
          </a:p>
          <a:p>
            <a:pPr algn="just" defTabSz="457200">
              <a:lnSpc>
                <a:spcPts val="1187"/>
              </a:lnSpc>
              <a:buClrTx/>
            </a:pPr>
            <a:endParaRPr lang="en-US" sz="913" kern="1200">
              <a:solidFill>
                <a:srgbClr val="FFFFFF"/>
              </a:solidFill>
              <a:latin typeface="Poppins"/>
              <a:ea typeface="+mn-ea"/>
              <a:cs typeface="+mn-cs"/>
            </a:endParaRPr>
          </a:p>
        </p:txBody>
      </p:sp>
      <p:sp>
        <p:nvSpPr>
          <p:cNvPr id="37" name="TextBox 37"/>
          <p:cNvSpPr txBox="1"/>
          <p:nvPr/>
        </p:nvSpPr>
        <p:spPr>
          <a:xfrm>
            <a:off x="6772752" y="3021345"/>
            <a:ext cx="1856898" cy="179536"/>
          </a:xfrm>
          <a:prstGeom prst="rect">
            <a:avLst/>
          </a:prstGeom>
        </p:spPr>
        <p:txBody>
          <a:bodyPr lIns="0" tIns="0" rIns="0" bIns="0" rtlCol="0" anchor="t">
            <a:spAutoFit/>
          </a:bodyPr>
          <a:lstStyle/>
          <a:p>
            <a:pPr algn="ctr" defTabSz="457200">
              <a:lnSpc>
                <a:spcPts val="1407"/>
              </a:lnSpc>
              <a:buClrTx/>
            </a:pPr>
            <a:r>
              <a:rPr lang="en-US" sz="1245" kern="1200" spc="-37">
                <a:solidFill>
                  <a:srgbClr val="FFFFFF"/>
                </a:solidFill>
                <a:latin typeface="Poppins Bold"/>
                <a:ea typeface="+mn-ea"/>
                <a:cs typeface="+mn-cs"/>
              </a:rPr>
              <a:t>Stribe</a:t>
            </a:r>
          </a:p>
        </p:txBody>
      </p:sp>
    </p:spTree>
    <p:extLst>
      <p:ext uri="{BB962C8B-B14F-4D97-AF65-F5344CB8AC3E}">
        <p14:creationId xmlns:p14="http://schemas.microsoft.com/office/powerpoint/2010/main" val="627238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5604" y="1612781"/>
            <a:ext cx="1294391" cy="129439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893221"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950213"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2882087" y="1612781"/>
            <a:ext cx="1294391" cy="1294391"/>
          </a:xfrm>
          <a:custGeom>
            <a:avLst/>
            <a:gdLst/>
            <a:ahLst/>
            <a:cxnLst/>
            <a:rect l="l" t="t" r="r" b="b"/>
            <a:pathLst>
              <a:path w="2588781" h="2588781">
                <a:moveTo>
                  <a:pt x="0" y="0"/>
                </a:moveTo>
                <a:lnTo>
                  <a:pt x="2588780" y="0"/>
                </a:lnTo>
                <a:lnTo>
                  <a:pt x="2588780"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2979704"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3036696"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4968047" y="1612781"/>
            <a:ext cx="1294391" cy="129439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5065664"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5122656"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7054006" y="1612781"/>
            <a:ext cx="1294391" cy="129439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7151623" y="1710398"/>
            <a:ext cx="1099156" cy="1099156"/>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7208615" y="1767390"/>
            <a:ext cx="985172" cy="985172"/>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rot="-10602057">
            <a:off x="6203795" y="-566927"/>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Freeform 15"/>
          <p:cNvSpPr/>
          <p:nvPr/>
        </p:nvSpPr>
        <p:spPr>
          <a:xfrm rot="-201626" flipV="1">
            <a:off x="-220241" y="-596226"/>
            <a:ext cx="3288394" cy="1146828"/>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6" name="Group 16"/>
          <p:cNvGrpSpPr/>
          <p:nvPr/>
        </p:nvGrpSpPr>
        <p:grpSpPr>
          <a:xfrm>
            <a:off x="-671454" y="5008250"/>
            <a:ext cx="10486907" cy="367151"/>
            <a:chOff x="0" y="0"/>
            <a:chExt cx="11607985" cy="406400"/>
          </a:xfrm>
        </p:grpSpPr>
        <p:sp>
          <p:nvSpPr>
            <p:cNvPr id="17" name="Freeform 1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txBody>
            <a:bodyPr/>
            <a:lstStyle/>
            <a:p>
              <a:endParaRPr lang="en-GB"/>
            </a:p>
          </p:txBody>
        </p:sp>
        <p:sp>
          <p:nvSpPr>
            <p:cNvPr id="18" name="TextBox 18"/>
            <p:cNvSpPr txBox="1"/>
            <p:nvPr/>
          </p:nvSpPr>
          <p:spPr>
            <a:xfrm>
              <a:off x="0" y="-57150"/>
              <a:ext cx="11607985"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9" name="Group 19"/>
          <p:cNvGrpSpPr/>
          <p:nvPr/>
        </p:nvGrpSpPr>
        <p:grpSpPr>
          <a:xfrm>
            <a:off x="1244312" y="5008250"/>
            <a:ext cx="6655376" cy="367151"/>
            <a:chOff x="0" y="0"/>
            <a:chExt cx="7366854" cy="406400"/>
          </a:xfrm>
        </p:grpSpPr>
        <p:sp>
          <p:nvSpPr>
            <p:cNvPr id="20" name="Freeform 2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0E8388"/>
            </a:solidFill>
          </p:spPr>
          <p:txBody>
            <a:bodyPr/>
            <a:lstStyle/>
            <a:p>
              <a:endParaRPr lang="en-GB"/>
            </a:p>
          </p:txBody>
        </p:sp>
        <p:sp>
          <p:nvSpPr>
            <p:cNvPr id="21" name="TextBox 21"/>
            <p:cNvSpPr txBox="1"/>
            <p:nvPr/>
          </p:nvSpPr>
          <p:spPr>
            <a:xfrm>
              <a:off x="0" y="-57150"/>
              <a:ext cx="7366854"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2" name="Group 22"/>
          <p:cNvGrpSpPr/>
          <p:nvPr/>
        </p:nvGrpSpPr>
        <p:grpSpPr>
          <a:xfrm>
            <a:off x="2065692" y="5008250"/>
            <a:ext cx="5012616" cy="367151"/>
            <a:chOff x="0" y="0"/>
            <a:chExt cx="5548478" cy="406400"/>
          </a:xfrm>
        </p:grpSpPr>
        <p:sp>
          <p:nvSpPr>
            <p:cNvPr id="23" name="Freeform 2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txBody>
            <a:bodyPr/>
            <a:lstStyle/>
            <a:p>
              <a:endParaRPr lang="en-GB"/>
            </a:p>
          </p:txBody>
        </p:sp>
        <p:sp>
          <p:nvSpPr>
            <p:cNvPr id="24" name="TextBox 24"/>
            <p:cNvSpPr txBox="1"/>
            <p:nvPr/>
          </p:nvSpPr>
          <p:spPr>
            <a:xfrm>
              <a:off x="0" y="-57150"/>
              <a:ext cx="5548478"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5" name="Freeform 25"/>
          <p:cNvSpPr/>
          <p:nvPr/>
        </p:nvSpPr>
        <p:spPr>
          <a:xfrm>
            <a:off x="3184645" y="1881173"/>
            <a:ext cx="689276" cy="674629"/>
          </a:xfrm>
          <a:custGeom>
            <a:avLst/>
            <a:gdLst/>
            <a:ahLst/>
            <a:cxnLst/>
            <a:rect l="l" t="t" r="r" b="b"/>
            <a:pathLst>
              <a:path w="1378551" h="1349257">
                <a:moveTo>
                  <a:pt x="0" y="0"/>
                </a:moveTo>
                <a:lnTo>
                  <a:pt x="1378551" y="0"/>
                </a:lnTo>
                <a:lnTo>
                  <a:pt x="1378551" y="1349257"/>
                </a:lnTo>
                <a:lnTo>
                  <a:pt x="0" y="13492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6" name="Freeform 26"/>
          <p:cNvSpPr/>
          <p:nvPr/>
        </p:nvSpPr>
        <p:spPr>
          <a:xfrm>
            <a:off x="998861" y="1937708"/>
            <a:ext cx="840239" cy="682694"/>
          </a:xfrm>
          <a:custGeom>
            <a:avLst/>
            <a:gdLst/>
            <a:ahLst/>
            <a:cxnLst/>
            <a:rect l="l" t="t" r="r" b="b"/>
            <a:pathLst>
              <a:path w="1680478" h="1365388">
                <a:moveTo>
                  <a:pt x="0" y="0"/>
                </a:moveTo>
                <a:lnTo>
                  <a:pt x="1680478" y="0"/>
                </a:lnTo>
                <a:lnTo>
                  <a:pt x="1680478" y="1365389"/>
                </a:lnTo>
                <a:lnTo>
                  <a:pt x="0" y="13653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7" name="Freeform 27"/>
          <p:cNvSpPr/>
          <p:nvPr/>
        </p:nvSpPr>
        <p:spPr>
          <a:xfrm>
            <a:off x="5271852" y="1945386"/>
            <a:ext cx="688355" cy="601450"/>
          </a:xfrm>
          <a:custGeom>
            <a:avLst/>
            <a:gdLst/>
            <a:ahLst/>
            <a:cxnLst/>
            <a:rect l="l" t="t" r="r" b="b"/>
            <a:pathLst>
              <a:path w="1376710" h="1202900">
                <a:moveTo>
                  <a:pt x="0" y="0"/>
                </a:moveTo>
                <a:lnTo>
                  <a:pt x="1376710" y="0"/>
                </a:lnTo>
                <a:lnTo>
                  <a:pt x="1376710" y="1202900"/>
                </a:lnTo>
                <a:lnTo>
                  <a:pt x="0" y="12029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8" name="Freeform 28"/>
          <p:cNvSpPr/>
          <p:nvPr/>
        </p:nvSpPr>
        <p:spPr>
          <a:xfrm>
            <a:off x="7357812" y="1881173"/>
            <a:ext cx="722064" cy="724781"/>
          </a:xfrm>
          <a:custGeom>
            <a:avLst/>
            <a:gdLst/>
            <a:ahLst/>
            <a:cxnLst/>
            <a:rect l="l" t="t" r="r" b="b"/>
            <a:pathLst>
              <a:path w="1444127" h="1449562">
                <a:moveTo>
                  <a:pt x="0" y="0"/>
                </a:moveTo>
                <a:lnTo>
                  <a:pt x="1444126" y="0"/>
                </a:lnTo>
                <a:lnTo>
                  <a:pt x="1444126" y="1449562"/>
                </a:lnTo>
                <a:lnTo>
                  <a:pt x="0" y="1449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9" name="TextBox 29"/>
          <p:cNvSpPr txBox="1"/>
          <p:nvPr/>
        </p:nvSpPr>
        <p:spPr>
          <a:xfrm>
            <a:off x="2770150" y="509588"/>
            <a:ext cx="3603701" cy="321242"/>
          </a:xfrm>
          <a:prstGeom prst="rect">
            <a:avLst/>
          </a:prstGeom>
        </p:spPr>
        <p:txBody>
          <a:bodyPr lIns="0" tIns="0" rIns="0" bIns="0" rtlCol="0" anchor="t">
            <a:spAutoFit/>
          </a:bodyPr>
          <a:lstStyle/>
          <a:p>
            <a:pPr algn="ctr" defTabSz="457200">
              <a:lnSpc>
                <a:spcPts val="2542"/>
              </a:lnSpc>
              <a:buClrTx/>
            </a:pPr>
            <a:r>
              <a:rPr lang="en-US" sz="2250" kern="1200" spc="-67" dirty="0">
                <a:latin typeface="Poppins Bold"/>
                <a:ea typeface="+mn-ea"/>
                <a:cs typeface="+mn-cs"/>
              </a:rPr>
              <a:t>Impact</a:t>
            </a:r>
          </a:p>
        </p:txBody>
      </p:sp>
      <p:sp>
        <p:nvSpPr>
          <p:cNvPr id="30" name="TextBox 30"/>
          <p:cNvSpPr txBox="1"/>
          <p:nvPr/>
        </p:nvSpPr>
        <p:spPr>
          <a:xfrm>
            <a:off x="514350" y="3492600"/>
            <a:ext cx="1856898" cy="493020"/>
          </a:xfrm>
          <a:prstGeom prst="rect">
            <a:avLst/>
          </a:prstGeom>
        </p:spPr>
        <p:txBody>
          <a:bodyPr lIns="0" tIns="0" rIns="0" bIns="0" rtlCol="0" anchor="t">
            <a:spAutoFit/>
          </a:bodyPr>
          <a:lstStyle/>
          <a:p>
            <a:pPr algn="just" defTabSz="457200">
              <a:lnSpc>
                <a:spcPts val="1252"/>
              </a:lnSpc>
              <a:buClrTx/>
            </a:pPr>
            <a:r>
              <a:rPr lang="en-US" sz="963" kern="1200" spc="-78">
                <a:latin typeface="Poppins"/>
                <a:ea typeface="+mn-ea"/>
                <a:cs typeface="+mn-cs"/>
              </a:rPr>
              <a:t>Increase in employee engagement through Staff Survey participation from 36% to 82%</a:t>
            </a:r>
          </a:p>
        </p:txBody>
      </p:sp>
      <p:sp>
        <p:nvSpPr>
          <p:cNvPr id="31" name="TextBox 31"/>
          <p:cNvSpPr txBox="1"/>
          <p:nvPr/>
        </p:nvSpPr>
        <p:spPr>
          <a:xfrm>
            <a:off x="648897" y="3021345"/>
            <a:ext cx="1587805" cy="179536"/>
          </a:xfrm>
          <a:prstGeom prst="rect">
            <a:avLst/>
          </a:prstGeom>
        </p:spPr>
        <p:txBody>
          <a:bodyPr lIns="0" tIns="0" rIns="0" bIns="0" rtlCol="0" anchor="t">
            <a:spAutoFit/>
          </a:bodyPr>
          <a:lstStyle/>
          <a:p>
            <a:pPr algn="ctr" defTabSz="457200">
              <a:lnSpc>
                <a:spcPts val="1407"/>
              </a:lnSpc>
              <a:buClrTx/>
            </a:pPr>
            <a:r>
              <a:rPr lang="en-US" sz="1245" kern="1200" spc="-37">
                <a:latin typeface="Poppins Bold"/>
                <a:ea typeface="+mn-ea"/>
                <a:cs typeface="+mn-cs"/>
              </a:rPr>
              <a:t>Staff Survey</a:t>
            </a:r>
          </a:p>
        </p:txBody>
      </p:sp>
      <p:sp>
        <p:nvSpPr>
          <p:cNvPr id="32" name="TextBox 32"/>
          <p:cNvSpPr txBox="1"/>
          <p:nvPr/>
        </p:nvSpPr>
        <p:spPr>
          <a:xfrm>
            <a:off x="2600833" y="3497363"/>
            <a:ext cx="1856898" cy="609847"/>
          </a:xfrm>
          <a:prstGeom prst="rect">
            <a:avLst/>
          </a:prstGeom>
        </p:spPr>
        <p:txBody>
          <a:bodyPr lIns="0" tIns="0" rIns="0" bIns="0" rtlCol="0" anchor="t">
            <a:spAutoFit/>
          </a:bodyPr>
          <a:lstStyle/>
          <a:p>
            <a:pPr algn="just" defTabSz="457200">
              <a:lnSpc>
                <a:spcPts val="1187"/>
              </a:lnSpc>
              <a:buClrTx/>
            </a:pPr>
            <a:r>
              <a:rPr lang="en-US" sz="913" kern="1200" dirty="0">
                <a:latin typeface="Poppins"/>
                <a:ea typeface="+mn-ea"/>
                <a:cs typeface="+mn-cs"/>
              </a:rPr>
              <a:t>Staff attrition first year in service reduced by 7.5%, 10% below the sector benchmark at 15%</a:t>
            </a:r>
          </a:p>
        </p:txBody>
      </p:sp>
      <p:sp>
        <p:nvSpPr>
          <p:cNvPr id="33" name="TextBox 33"/>
          <p:cNvSpPr txBox="1"/>
          <p:nvPr/>
        </p:nvSpPr>
        <p:spPr>
          <a:xfrm>
            <a:off x="2882087" y="3021345"/>
            <a:ext cx="1294391" cy="179536"/>
          </a:xfrm>
          <a:prstGeom prst="rect">
            <a:avLst/>
          </a:prstGeom>
        </p:spPr>
        <p:txBody>
          <a:bodyPr lIns="0" tIns="0" rIns="0" bIns="0" rtlCol="0" anchor="t">
            <a:spAutoFit/>
          </a:bodyPr>
          <a:lstStyle/>
          <a:p>
            <a:pPr algn="ctr" defTabSz="457200">
              <a:lnSpc>
                <a:spcPts val="1407"/>
              </a:lnSpc>
              <a:buClrTx/>
            </a:pPr>
            <a:r>
              <a:rPr lang="en-US" sz="1245" kern="1200" spc="-37">
                <a:latin typeface="Poppins Bold"/>
                <a:ea typeface="+mn-ea"/>
                <a:cs typeface="+mn-cs"/>
              </a:rPr>
              <a:t>Attrition</a:t>
            </a:r>
          </a:p>
        </p:txBody>
      </p:sp>
      <p:sp>
        <p:nvSpPr>
          <p:cNvPr id="34" name="TextBox 34"/>
          <p:cNvSpPr txBox="1"/>
          <p:nvPr/>
        </p:nvSpPr>
        <p:spPr>
          <a:xfrm>
            <a:off x="4686793" y="3497363"/>
            <a:ext cx="1856898" cy="302070"/>
          </a:xfrm>
          <a:prstGeom prst="rect">
            <a:avLst/>
          </a:prstGeom>
        </p:spPr>
        <p:txBody>
          <a:bodyPr lIns="0" tIns="0" rIns="0" bIns="0" rtlCol="0" anchor="t">
            <a:spAutoFit/>
          </a:bodyPr>
          <a:lstStyle/>
          <a:p>
            <a:pPr algn="just" defTabSz="457200">
              <a:lnSpc>
                <a:spcPts val="1187"/>
              </a:lnSpc>
              <a:buClrTx/>
            </a:pPr>
            <a:r>
              <a:rPr lang="en-US" sz="913" kern="1200" dirty="0">
                <a:latin typeface="Poppins"/>
                <a:ea typeface="+mn-ea"/>
                <a:cs typeface="+mn-cs"/>
              </a:rPr>
              <a:t>Increase </a:t>
            </a:r>
            <a:r>
              <a:rPr lang="en-US" sz="913" kern="1200">
                <a:latin typeface="Poppins"/>
                <a:ea typeface="+mn-ea"/>
                <a:cs typeface="+mn-cs"/>
              </a:rPr>
              <a:t>in student </a:t>
            </a:r>
            <a:r>
              <a:rPr lang="en-US" sz="913" kern="1200" dirty="0">
                <a:latin typeface="Poppins"/>
                <a:ea typeface="+mn-ea"/>
                <a:cs typeface="+mn-cs"/>
              </a:rPr>
              <a:t>numbers by over 1,000 during this </a:t>
            </a:r>
            <a:r>
              <a:rPr lang="en-US" sz="913" kern="1200">
                <a:latin typeface="Poppins"/>
                <a:ea typeface="+mn-ea"/>
                <a:cs typeface="+mn-cs"/>
              </a:rPr>
              <a:t>period </a:t>
            </a:r>
            <a:endParaRPr lang="en-US" sz="913" kern="1200" dirty="0">
              <a:latin typeface="Poppins"/>
              <a:ea typeface="+mn-ea"/>
              <a:cs typeface="+mn-cs"/>
            </a:endParaRPr>
          </a:p>
        </p:txBody>
      </p:sp>
      <p:sp>
        <p:nvSpPr>
          <p:cNvPr id="35" name="TextBox 35"/>
          <p:cNvSpPr txBox="1"/>
          <p:nvPr/>
        </p:nvSpPr>
        <p:spPr>
          <a:xfrm>
            <a:off x="4686793" y="3021345"/>
            <a:ext cx="1856898" cy="179536"/>
          </a:xfrm>
          <a:prstGeom prst="rect">
            <a:avLst/>
          </a:prstGeom>
        </p:spPr>
        <p:txBody>
          <a:bodyPr lIns="0" tIns="0" rIns="0" bIns="0" rtlCol="0" anchor="t">
            <a:spAutoFit/>
          </a:bodyPr>
          <a:lstStyle/>
          <a:p>
            <a:pPr algn="ctr" defTabSz="457200">
              <a:lnSpc>
                <a:spcPts val="1407"/>
              </a:lnSpc>
              <a:buClrTx/>
            </a:pPr>
            <a:r>
              <a:rPr lang="en-US" sz="1245" kern="1200" spc="-37">
                <a:latin typeface="Poppins Bold"/>
                <a:ea typeface="+mn-ea"/>
                <a:cs typeface="+mn-cs"/>
              </a:rPr>
              <a:t>Student Numbers</a:t>
            </a:r>
          </a:p>
        </p:txBody>
      </p:sp>
      <p:sp>
        <p:nvSpPr>
          <p:cNvPr id="36" name="TextBox 36"/>
          <p:cNvSpPr txBox="1"/>
          <p:nvPr/>
        </p:nvSpPr>
        <p:spPr>
          <a:xfrm>
            <a:off x="6772752" y="3497363"/>
            <a:ext cx="1856898" cy="609847"/>
          </a:xfrm>
          <a:prstGeom prst="rect">
            <a:avLst/>
          </a:prstGeom>
        </p:spPr>
        <p:txBody>
          <a:bodyPr lIns="0" tIns="0" rIns="0" bIns="0" rtlCol="0" anchor="t">
            <a:spAutoFit/>
          </a:bodyPr>
          <a:lstStyle/>
          <a:p>
            <a:pPr algn="just" defTabSz="457200">
              <a:lnSpc>
                <a:spcPts val="1187"/>
              </a:lnSpc>
              <a:buClrTx/>
            </a:pPr>
            <a:r>
              <a:rPr lang="en-US" sz="913" kern="1200" dirty="0">
                <a:latin typeface="Poppins"/>
                <a:ea typeface="+mn-ea"/>
                <a:cs typeface="+mn-cs"/>
              </a:rPr>
              <a:t>Income increased by £12 million in the last 5 years and is  predicted to be over £40 million by the end of this year</a:t>
            </a:r>
          </a:p>
        </p:txBody>
      </p:sp>
      <p:sp>
        <p:nvSpPr>
          <p:cNvPr id="37" name="TextBox 37"/>
          <p:cNvSpPr txBox="1"/>
          <p:nvPr/>
        </p:nvSpPr>
        <p:spPr>
          <a:xfrm>
            <a:off x="6772752" y="3021345"/>
            <a:ext cx="1856898" cy="179536"/>
          </a:xfrm>
          <a:prstGeom prst="rect">
            <a:avLst/>
          </a:prstGeom>
        </p:spPr>
        <p:txBody>
          <a:bodyPr lIns="0" tIns="0" rIns="0" bIns="0" rtlCol="0" anchor="t">
            <a:spAutoFit/>
          </a:bodyPr>
          <a:lstStyle/>
          <a:p>
            <a:pPr algn="ctr" defTabSz="457200">
              <a:lnSpc>
                <a:spcPts val="1407"/>
              </a:lnSpc>
              <a:buClrTx/>
            </a:pPr>
            <a:r>
              <a:rPr lang="en-US" sz="1245" kern="1200" spc="-37">
                <a:latin typeface="Poppins Bold"/>
                <a:ea typeface="+mn-ea"/>
                <a:cs typeface="+mn-cs"/>
              </a:rPr>
              <a:t>Income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rot="5400000">
            <a:off x="979391" y="1663509"/>
            <a:ext cx="5143500" cy="1854584"/>
          </a:xfrm>
          <a:custGeom>
            <a:avLst/>
            <a:gdLst/>
            <a:ahLst/>
            <a:cxnLst/>
            <a:rect l="l" t="t" r="r" b="b"/>
            <a:pathLst>
              <a:path w="10909314" h="3709167">
                <a:moveTo>
                  <a:pt x="0" y="0"/>
                </a:moveTo>
                <a:lnTo>
                  <a:pt x="10909315" y="0"/>
                </a:lnTo>
                <a:lnTo>
                  <a:pt x="10909315" y="3709166"/>
                </a:lnTo>
                <a:lnTo>
                  <a:pt x="0" y="3709166"/>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a:off x="7926616" y="3174517"/>
            <a:ext cx="589399" cy="544950"/>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7971066" y="3767549"/>
            <a:ext cx="589399" cy="589399"/>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7973506" y="3222599"/>
            <a:ext cx="500500" cy="500500"/>
          </a:xfrm>
          <a:custGeom>
            <a:avLst/>
            <a:gdLst/>
            <a:ahLst/>
            <a:cxnLst/>
            <a:rect l="l" t="t" r="r" b="b"/>
            <a:pathLst>
              <a:path w="1000999" h="1000999">
                <a:moveTo>
                  <a:pt x="0" y="0"/>
                </a:moveTo>
                <a:lnTo>
                  <a:pt x="1000999" y="0"/>
                </a:lnTo>
                <a:lnTo>
                  <a:pt x="1000999" y="1000999"/>
                </a:lnTo>
                <a:lnTo>
                  <a:pt x="0" y="1000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8015516" y="3799366"/>
            <a:ext cx="500500" cy="500500"/>
          </a:xfrm>
          <a:custGeom>
            <a:avLst/>
            <a:gdLst/>
            <a:ahLst/>
            <a:cxnLst/>
            <a:rect l="l" t="t" r="r" b="b"/>
            <a:pathLst>
              <a:path w="1000999" h="1000999">
                <a:moveTo>
                  <a:pt x="0" y="0"/>
                </a:moveTo>
                <a:lnTo>
                  <a:pt x="1000999" y="0"/>
                </a:lnTo>
                <a:lnTo>
                  <a:pt x="1000999" y="1000999"/>
                </a:lnTo>
                <a:lnTo>
                  <a:pt x="0" y="1000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a:off x="8009853" y="3233726"/>
            <a:ext cx="448597" cy="448597"/>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Freeform 17"/>
          <p:cNvSpPr/>
          <p:nvPr/>
        </p:nvSpPr>
        <p:spPr>
          <a:xfrm>
            <a:off x="8038889" y="3836729"/>
            <a:ext cx="453752" cy="425773"/>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TextBox 19"/>
          <p:cNvSpPr txBox="1"/>
          <p:nvPr/>
        </p:nvSpPr>
        <p:spPr>
          <a:xfrm>
            <a:off x="4352021" y="509588"/>
            <a:ext cx="4277630" cy="321242"/>
          </a:xfrm>
          <a:prstGeom prst="rect">
            <a:avLst/>
          </a:prstGeom>
        </p:spPr>
        <p:txBody>
          <a:bodyPr lIns="0" tIns="0" rIns="0" bIns="0" rtlCol="0" anchor="t">
            <a:spAutoFit/>
          </a:bodyPr>
          <a:lstStyle/>
          <a:p>
            <a:pPr algn="r" defTabSz="457200">
              <a:lnSpc>
                <a:spcPts val="2542"/>
              </a:lnSpc>
              <a:buClrTx/>
            </a:pPr>
            <a:r>
              <a:rPr lang="en-US" sz="2250" kern="1200" spc="-67">
                <a:latin typeface="Poppins Bold"/>
                <a:ea typeface="+mn-ea"/>
                <a:cs typeface="+mn-cs"/>
              </a:rPr>
              <a:t> Staff Survey 2023</a:t>
            </a:r>
          </a:p>
        </p:txBody>
      </p:sp>
      <p:sp>
        <p:nvSpPr>
          <p:cNvPr id="20" name="TextBox 20"/>
          <p:cNvSpPr txBox="1"/>
          <p:nvPr/>
        </p:nvSpPr>
        <p:spPr>
          <a:xfrm>
            <a:off x="4393300" y="3468997"/>
            <a:ext cx="3459958" cy="235449"/>
          </a:xfrm>
          <a:prstGeom prst="rect">
            <a:avLst/>
          </a:prstGeom>
        </p:spPr>
        <p:txBody>
          <a:bodyPr lIns="0" tIns="0" rIns="0" bIns="0" rtlCol="0" anchor="t">
            <a:spAutoFit/>
          </a:bodyPr>
          <a:lstStyle/>
          <a:p>
            <a:pPr algn="r" defTabSz="457200">
              <a:lnSpc>
                <a:spcPts val="1909"/>
              </a:lnSpc>
              <a:buClrTx/>
            </a:pPr>
            <a:r>
              <a:rPr lang="en-US" sz="1468" kern="1200" dirty="0">
                <a:latin typeface="Poppins"/>
                <a:ea typeface="+mn-ea"/>
                <a:cs typeface="+mn-cs"/>
              </a:rPr>
              <a:t>87%</a:t>
            </a:r>
          </a:p>
        </p:txBody>
      </p:sp>
      <p:sp>
        <p:nvSpPr>
          <p:cNvPr id="21" name="TextBox 21"/>
          <p:cNvSpPr txBox="1"/>
          <p:nvPr/>
        </p:nvSpPr>
        <p:spPr>
          <a:xfrm>
            <a:off x="4501878" y="4647309"/>
            <a:ext cx="3459958" cy="235449"/>
          </a:xfrm>
          <a:prstGeom prst="rect">
            <a:avLst/>
          </a:prstGeom>
        </p:spPr>
        <p:txBody>
          <a:bodyPr lIns="0" tIns="0" rIns="0" bIns="0" rtlCol="0" anchor="t">
            <a:spAutoFit/>
          </a:bodyPr>
          <a:lstStyle/>
          <a:p>
            <a:pPr algn="r" defTabSz="457200">
              <a:lnSpc>
                <a:spcPts val="1909"/>
              </a:lnSpc>
              <a:buClrTx/>
            </a:pPr>
            <a:r>
              <a:rPr lang="en-US" sz="1468" kern="1200" dirty="0">
                <a:latin typeface="Poppins"/>
                <a:ea typeface="+mn-ea"/>
                <a:cs typeface="+mn-cs"/>
              </a:rPr>
              <a:t>88%</a:t>
            </a:r>
          </a:p>
        </p:txBody>
      </p:sp>
      <p:sp>
        <p:nvSpPr>
          <p:cNvPr id="22" name="TextBox 22"/>
          <p:cNvSpPr txBox="1"/>
          <p:nvPr/>
        </p:nvSpPr>
        <p:spPr>
          <a:xfrm>
            <a:off x="4060073" y="3142579"/>
            <a:ext cx="3805885" cy="359073"/>
          </a:xfrm>
          <a:prstGeom prst="rect">
            <a:avLst/>
          </a:prstGeom>
        </p:spPr>
        <p:txBody>
          <a:bodyPr lIns="0" tIns="0" rIns="0" bIns="0" rtlCol="0" anchor="t">
            <a:spAutoFit/>
          </a:bodyPr>
          <a:lstStyle/>
          <a:p>
            <a:pPr algn="r" defTabSz="457200">
              <a:lnSpc>
                <a:spcPts val="1351"/>
              </a:lnSpc>
              <a:buClrTx/>
            </a:pPr>
            <a:r>
              <a:rPr lang="en-US" sz="1196" kern="1200" spc="-36" dirty="0">
                <a:latin typeface="Poppins Bold"/>
                <a:ea typeface="+mn-ea"/>
                <a:cs typeface="+mn-cs"/>
              </a:rPr>
              <a:t>Leaders motivate me to take pride in my work and do my best</a:t>
            </a:r>
          </a:p>
        </p:txBody>
      </p:sp>
      <p:sp>
        <p:nvSpPr>
          <p:cNvPr id="24" name="TextBox 24"/>
          <p:cNvSpPr txBox="1"/>
          <p:nvPr/>
        </p:nvSpPr>
        <p:spPr>
          <a:xfrm>
            <a:off x="4130921" y="4460467"/>
            <a:ext cx="3805885" cy="179536"/>
          </a:xfrm>
          <a:prstGeom prst="rect">
            <a:avLst/>
          </a:prstGeom>
        </p:spPr>
        <p:txBody>
          <a:bodyPr lIns="0" tIns="0" rIns="0" bIns="0" rtlCol="0" anchor="t">
            <a:spAutoFit/>
          </a:bodyPr>
          <a:lstStyle/>
          <a:p>
            <a:pPr algn="r" defTabSz="457200">
              <a:lnSpc>
                <a:spcPts val="1351"/>
              </a:lnSpc>
              <a:buClrTx/>
            </a:pPr>
            <a:r>
              <a:rPr lang="en-US" sz="1196" kern="1200" spc="-36" dirty="0">
                <a:latin typeface="Poppins Bold"/>
                <a:ea typeface="+mn-ea"/>
                <a:cs typeface="+mn-cs"/>
              </a:rPr>
              <a:t>The College is well lead and managed</a:t>
            </a:r>
          </a:p>
        </p:txBody>
      </p:sp>
      <p:sp>
        <p:nvSpPr>
          <p:cNvPr id="25" name="TextBox 25"/>
          <p:cNvSpPr txBox="1"/>
          <p:nvPr/>
        </p:nvSpPr>
        <p:spPr>
          <a:xfrm>
            <a:off x="4124715" y="3773438"/>
            <a:ext cx="3805885" cy="359073"/>
          </a:xfrm>
          <a:prstGeom prst="rect">
            <a:avLst/>
          </a:prstGeom>
        </p:spPr>
        <p:txBody>
          <a:bodyPr lIns="0" tIns="0" rIns="0" bIns="0" rtlCol="0" anchor="t">
            <a:spAutoFit/>
          </a:bodyPr>
          <a:lstStyle/>
          <a:p>
            <a:pPr algn="r" defTabSz="457200">
              <a:lnSpc>
                <a:spcPts val="1351"/>
              </a:lnSpc>
              <a:buClrTx/>
            </a:pPr>
            <a:r>
              <a:rPr lang="en-US" sz="1196" kern="1200" spc="-36" dirty="0">
                <a:latin typeface="Poppins Bold"/>
                <a:ea typeface="+mn-ea"/>
                <a:cs typeface="+mn-cs"/>
              </a:rPr>
              <a:t>Information about strategic and operational goals and performance are communicated effectively </a:t>
            </a:r>
          </a:p>
        </p:txBody>
      </p:sp>
      <p:sp>
        <p:nvSpPr>
          <p:cNvPr id="26" name="Freeform 26"/>
          <p:cNvSpPr/>
          <p:nvPr/>
        </p:nvSpPr>
        <p:spPr>
          <a:xfrm>
            <a:off x="8002052" y="4356948"/>
            <a:ext cx="589399" cy="589399"/>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7" name="Freeform 27"/>
          <p:cNvSpPr/>
          <p:nvPr/>
        </p:nvSpPr>
        <p:spPr>
          <a:xfrm>
            <a:off x="8046502" y="4401398"/>
            <a:ext cx="500500" cy="500500"/>
          </a:xfrm>
          <a:custGeom>
            <a:avLst/>
            <a:gdLst/>
            <a:ahLst/>
            <a:cxnLst/>
            <a:rect l="l" t="t" r="r" b="b"/>
            <a:pathLst>
              <a:path w="1000999" h="1000999">
                <a:moveTo>
                  <a:pt x="0" y="0"/>
                </a:moveTo>
                <a:lnTo>
                  <a:pt x="1000998" y="0"/>
                </a:lnTo>
                <a:lnTo>
                  <a:pt x="1000998" y="1000999"/>
                </a:lnTo>
                <a:lnTo>
                  <a:pt x="0" y="1000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8" name="Freeform 28"/>
          <p:cNvSpPr/>
          <p:nvPr/>
        </p:nvSpPr>
        <p:spPr>
          <a:xfrm>
            <a:off x="8072453" y="4427349"/>
            <a:ext cx="448597" cy="448597"/>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TextBox 29"/>
          <p:cNvSpPr txBox="1"/>
          <p:nvPr/>
        </p:nvSpPr>
        <p:spPr>
          <a:xfrm>
            <a:off x="4430175" y="4109744"/>
            <a:ext cx="3459958" cy="235449"/>
          </a:xfrm>
          <a:prstGeom prst="rect">
            <a:avLst/>
          </a:prstGeom>
        </p:spPr>
        <p:txBody>
          <a:bodyPr lIns="0" tIns="0" rIns="0" bIns="0" rtlCol="0" anchor="t">
            <a:spAutoFit/>
          </a:bodyPr>
          <a:lstStyle/>
          <a:p>
            <a:pPr algn="r" defTabSz="457200">
              <a:lnSpc>
                <a:spcPts val="1909"/>
              </a:lnSpc>
              <a:buClrTx/>
            </a:pPr>
            <a:r>
              <a:rPr lang="en-US" sz="1468" kern="1200" dirty="0">
                <a:latin typeface="Poppins"/>
                <a:ea typeface="+mn-ea"/>
                <a:cs typeface="+mn-cs"/>
              </a:rPr>
              <a:t>90%</a:t>
            </a:r>
          </a:p>
        </p:txBody>
      </p:sp>
      <p:sp>
        <p:nvSpPr>
          <p:cNvPr id="33" name="Freeform 26"/>
          <p:cNvSpPr/>
          <p:nvPr/>
        </p:nvSpPr>
        <p:spPr>
          <a:xfrm>
            <a:off x="7903242" y="2546967"/>
            <a:ext cx="589399" cy="597627"/>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2" name="Freeform 27"/>
          <p:cNvSpPr/>
          <p:nvPr/>
        </p:nvSpPr>
        <p:spPr>
          <a:xfrm>
            <a:off x="7952626" y="2584696"/>
            <a:ext cx="500500" cy="500500"/>
          </a:xfrm>
          <a:custGeom>
            <a:avLst/>
            <a:gdLst/>
            <a:ahLst/>
            <a:cxnLst/>
            <a:rect l="l" t="t" r="r" b="b"/>
            <a:pathLst>
              <a:path w="1000999" h="1000999">
                <a:moveTo>
                  <a:pt x="0" y="0"/>
                </a:moveTo>
                <a:lnTo>
                  <a:pt x="1000998" y="0"/>
                </a:lnTo>
                <a:lnTo>
                  <a:pt x="1000998" y="1000999"/>
                </a:lnTo>
                <a:lnTo>
                  <a:pt x="0" y="1000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0" name="Freeform 28"/>
          <p:cNvSpPr/>
          <p:nvPr/>
        </p:nvSpPr>
        <p:spPr>
          <a:xfrm>
            <a:off x="7981902" y="2616057"/>
            <a:ext cx="432079" cy="449346"/>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4" name="TextBox 24"/>
          <p:cNvSpPr txBox="1"/>
          <p:nvPr/>
        </p:nvSpPr>
        <p:spPr>
          <a:xfrm>
            <a:off x="4068081" y="2649940"/>
            <a:ext cx="3805885" cy="179536"/>
          </a:xfrm>
          <a:prstGeom prst="rect">
            <a:avLst/>
          </a:prstGeom>
        </p:spPr>
        <p:txBody>
          <a:bodyPr lIns="0" tIns="0" rIns="0" bIns="0" rtlCol="0" anchor="t">
            <a:spAutoFit/>
          </a:bodyPr>
          <a:lstStyle/>
          <a:p>
            <a:pPr algn="r" defTabSz="457200">
              <a:lnSpc>
                <a:spcPts val="1351"/>
              </a:lnSpc>
              <a:buClrTx/>
            </a:pPr>
            <a:r>
              <a:rPr lang="en-US" sz="1196" kern="1200" spc="-36" dirty="0">
                <a:latin typeface="Poppins Bold"/>
                <a:ea typeface="+mn-ea"/>
                <a:cs typeface="+mn-cs"/>
              </a:rPr>
              <a:t>I am proud to be a member of staff at the College</a:t>
            </a:r>
          </a:p>
        </p:txBody>
      </p:sp>
      <p:sp>
        <p:nvSpPr>
          <p:cNvPr id="35" name="TextBox 21"/>
          <p:cNvSpPr txBox="1"/>
          <p:nvPr/>
        </p:nvSpPr>
        <p:spPr>
          <a:xfrm>
            <a:off x="4356157" y="2868114"/>
            <a:ext cx="3459958" cy="235449"/>
          </a:xfrm>
          <a:prstGeom prst="rect">
            <a:avLst/>
          </a:prstGeom>
        </p:spPr>
        <p:txBody>
          <a:bodyPr lIns="0" tIns="0" rIns="0" bIns="0" rtlCol="0" anchor="t">
            <a:spAutoFit/>
          </a:bodyPr>
          <a:lstStyle/>
          <a:p>
            <a:pPr algn="r" defTabSz="457200">
              <a:lnSpc>
                <a:spcPts val="1909"/>
              </a:lnSpc>
              <a:buClrTx/>
            </a:pPr>
            <a:r>
              <a:rPr lang="en-US" sz="1468" kern="1200" dirty="0">
                <a:latin typeface="Poppins"/>
                <a:ea typeface="+mn-ea"/>
                <a:cs typeface="+mn-cs"/>
              </a:rPr>
              <a:t>97%</a:t>
            </a:r>
          </a:p>
        </p:txBody>
      </p:sp>
      <p:sp>
        <p:nvSpPr>
          <p:cNvPr id="31" name="TextBox 32"/>
          <p:cNvSpPr txBox="1"/>
          <p:nvPr/>
        </p:nvSpPr>
        <p:spPr>
          <a:xfrm>
            <a:off x="4018531" y="2022554"/>
            <a:ext cx="3805885" cy="359073"/>
          </a:xfrm>
          <a:prstGeom prst="rect">
            <a:avLst/>
          </a:prstGeom>
        </p:spPr>
        <p:txBody>
          <a:bodyPr lIns="0" tIns="0" rIns="0" bIns="0" rtlCol="0" anchor="t">
            <a:spAutoFit/>
          </a:bodyPr>
          <a:lstStyle/>
          <a:p>
            <a:pPr algn="r" defTabSz="457200">
              <a:lnSpc>
                <a:spcPts val="1351"/>
              </a:lnSpc>
              <a:buClrTx/>
            </a:pPr>
            <a:r>
              <a:rPr lang="en-US" sz="1196" kern="1200" spc="-36" dirty="0">
                <a:latin typeface="Poppins Bold"/>
                <a:ea typeface="+mn-ea"/>
                <a:cs typeface="+mn-cs"/>
              </a:rPr>
              <a:t>The College   has a reputation for the high quality of its provision </a:t>
            </a:r>
          </a:p>
        </p:txBody>
      </p:sp>
      <p:sp>
        <p:nvSpPr>
          <p:cNvPr id="36" name="TextBox 30"/>
          <p:cNvSpPr txBox="1"/>
          <p:nvPr/>
        </p:nvSpPr>
        <p:spPr>
          <a:xfrm>
            <a:off x="4347040" y="2369350"/>
            <a:ext cx="3459958" cy="235449"/>
          </a:xfrm>
          <a:prstGeom prst="rect">
            <a:avLst/>
          </a:prstGeom>
        </p:spPr>
        <p:txBody>
          <a:bodyPr lIns="0" tIns="0" rIns="0" bIns="0" rtlCol="0" anchor="t">
            <a:spAutoFit/>
          </a:bodyPr>
          <a:lstStyle/>
          <a:p>
            <a:pPr algn="r" defTabSz="457200">
              <a:lnSpc>
                <a:spcPts val="1909"/>
              </a:lnSpc>
              <a:buClrTx/>
            </a:pPr>
            <a:r>
              <a:rPr lang="en-US" sz="1468" kern="1200" dirty="0">
                <a:latin typeface="Poppins"/>
                <a:ea typeface="+mn-ea"/>
                <a:cs typeface="+mn-cs"/>
              </a:rPr>
              <a:t>95%</a:t>
            </a:r>
          </a:p>
        </p:txBody>
      </p:sp>
      <p:sp>
        <p:nvSpPr>
          <p:cNvPr id="37" name="Freeform 26"/>
          <p:cNvSpPr/>
          <p:nvPr/>
        </p:nvSpPr>
        <p:spPr>
          <a:xfrm>
            <a:off x="7880546" y="2022088"/>
            <a:ext cx="589399" cy="597627"/>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8" name="Freeform 27"/>
          <p:cNvSpPr/>
          <p:nvPr/>
        </p:nvSpPr>
        <p:spPr>
          <a:xfrm>
            <a:off x="7948553" y="2055055"/>
            <a:ext cx="500500" cy="500500"/>
          </a:xfrm>
          <a:custGeom>
            <a:avLst/>
            <a:gdLst/>
            <a:ahLst/>
            <a:cxnLst/>
            <a:rect l="l" t="t" r="r" b="b"/>
            <a:pathLst>
              <a:path w="1000999" h="1000999">
                <a:moveTo>
                  <a:pt x="0" y="0"/>
                </a:moveTo>
                <a:lnTo>
                  <a:pt x="1000998" y="0"/>
                </a:lnTo>
                <a:lnTo>
                  <a:pt x="1000998" y="1000999"/>
                </a:lnTo>
                <a:lnTo>
                  <a:pt x="0" y="1000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9" name="Freeform 28"/>
          <p:cNvSpPr/>
          <p:nvPr/>
        </p:nvSpPr>
        <p:spPr>
          <a:xfrm>
            <a:off x="7981902" y="2065035"/>
            <a:ext cx="432079" cy="475489"/>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0" name="TextBox 34"/>
          <p:cNvSpPr txBox="1"/>
          <p:nvPr/>
        </p:nvSpPr>
        <p:spPr>
          <a:xfrm>
            <a:off x="3962400" y="1553105"/>
            <a:ext cx="3805885" cy="179536"/>
          </a:xfrm>
          <a:prstGeom prst="rect">
            <a:avLst/>
          </a:prstGeom>
        </p:spPr>
        <p:txBody>
          <a:bodyPr lIns="0" tIns="0" rIns="0" bIns="0" rtlCol="0" anchor="t">
            <a:spAutoFit/>
          </a:bodyPr>
          <a:lstStyle/>
          <a:p>
            <a:pPr algn="r" defTabSz="457200">
              <a:lnSpc>
                <a:spcPts val="1351"/>
              </a:lnSpc>
              <a:buClrTx/>
            </a:pPr>
            <a:r>
              <a:rPr lang="en-US" sz="1196" kern="1200" spc="-36" dirty="0">
                <a:latin typeface="Poppins Bold"/>
                <a:ea typeface="+mn-ea"/>
                <a:cs typeface="+mn-cs"/>
              </a:rPr>
              <a:t>I feel I have job security</a:t>
            </a:r>
          </a:p>
        </p:txBody>
      </p:sp>
      <p:sp>
        <p:nvSpPr>
          <p:cNvPr id="41" name="TextBox 35"/>
          <p:cNvSpPr txBox="1"/>
          <p:nvPr/>
        </p:nvSpPr>
        <p:spPr>
          <a:xfrm>
            <a:off x="4352021" y="1773405"/>
            <a:ext cx="3459958" cy="235449"/>
          </a:xfrm>
          <a:prstGeom prst="rect">
            <a:avLst/>
          </a:prstGeom>
        </p:spPr>
        <p:txBody>
          <a:bodyPr lIns="0" tIns="0" rIns="0" bIns="0" rtlCol="0" anchor="t">
            <a:spAutoFit/>
          </a:bodyPr>
          <a:lstStyle/>
          <a:p>
            <a:pPr algn="r" defTabSz="457200">
              <a:lnSpc>
                <a:spcPts val="1909"/>
              </a:lnSpc>
              <a:buClrTx/>
            </a:pPr>
            <a:r>
              <a:rPr lang="en-US" sz="1468" kern="1200" dirty="0">
                <a:latin typeface="Poppins"/>
                <a:ea typeface="+mn-ea"/>
                <a:cs typeface="+mn-cs"/>
              </a:rPr>
              <a:t>93%</a:t>
            </a:r>
          </a:p>
        </p:txBody>
      </p:sp>
      <p:sp>
        <p:nvSpPr>
          <p:cNvPr id="42" name="Freeform 26"/>
          <p:cNvSpPr/>
          <p:nvPr/>
        </p:nvSpPr>
        <p:spPr>
          <a:xfrm>
            <a:off x="7880546" y="1469685"/>
            <a:ext cx="589399" cy="597627"/>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3" name="Freeform 27"/>
          <p:cNvSpPr/>
          <p:nvPr/>
        </p:nvSpPr>
        <p:spPr>
          <a:xfrm>
            <a:off x="7934324" y="1492151"/>
            <a:ext cx="500500" cy="500500"/>
          </a:xfrm>
          <a:custGeom>
            <a:avLst/>
            <a:gdLst/>
            <a:ahLst/>
            <a:cxnLst/>
            <a:rect l="l" t="t" r="r" b="b"/>
            <a:pathLst>
              <a:path w="1000999" h="1000999">
                <a:moveTo>
                  <a:pt x="0" y="0"/>
                </a:moveTo>
                <a:lnTo>
                  <a:pt x="1000998" y="0"/>
                </a:lnTo>
                <a:lnTo>
                  <a:pt x="1000998" y="1000999"/>
                </a:lnTo>
                <a:lnTo>
                  <a:pt x="0" y="1000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4" name="Freeform 28"/>
          <p:cNvSpPr/>
          <p:nvPr/>
        </p:nvSpPr>
        <p:spPr>
          <a:xfrm>
            <a:off x="7961836" y="1514533"/>
            <a:ext cx="432079" cy="448157"/>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5" name="Freeform 27"/>
          <p:cNvSpPr/>
          <p:nvPr/>
        </p:nvSpPr>
        <p:spPr>
          <a:xfrm>
            <a:off x="1" y="19050"/>
            <a:ext cx="2705100" cy="5124450"/>
          </a:xfrm>
          <a:custGeom>
            <a:avLst/>
            <a:gdLst/>
            <a:ahLst/>
            <a:cxnLst/>
            <a:rect l="l" t="t" r="r" b="b"/>
            <a:pathLst>
              <a:path w="5657047" h="10287000">
                <a:moveTo>
                  <a:pt x="0" y="0"/>
                </a:moveTo>
                <a:lnTo>
                  <a:pt x="5657047" y="0"/>
                </a:lnTo>
                <a:lnTo>
                  <a:pt x="5657047" y="10287000"/>
                </a:lnTo>
                <a:lnTo>
                  <a:pt x="0" y="10287000"/>
                </a:lnTo>
                <a:lnTo>
                  <a:pt x="0" y="0"/>
                </a:lnTo>
                <a:close/>
              </a:path>
            </a:pathLst>
          </a:custGeom>
          <a:blipFill>
            <a:blip r:embed="rId10"/>
            <a:stretch>
              <a:fillRect l="-44419" r="-128005"/>
            </a:stretch>
          </a:blipFill>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1454" y="5022940"/>
            <a:ext cx="10486907" cy="36715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txBody>
            <a:bodyPr/>
            <a:lstStyle/>
            <a:p>
              <a:endParaRPr lang="en-GB"/>
            </a:p>
          </p:txBody>
        </p:sp>
        <p:sp>
          <p:nvSpPr>
            <p:cNvPr id="4" name="TextBox 4"/>
            <p:cNvSpPr txBox="1"/>
            <p:nvPr/>
          </p:nvSpPr>
          <p:spPr>
            <a:xfrm>
              <a:off x="0" y="-57150"/>
              <a:ext cx="11607985"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5" name="Group 5"/>
          <p:cNvGrpSpPr/>
          <p:nvPr/>
        </p:nvGrpSpPr>
        <p:grpSpPr>
          <a:xfrm>
            <a:off x="1244312" y="5022940"/>
            <a:ext cx="6655376" cy="36715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0E8388"/>
            </a:solidFill>
          </p:spPr>
          <p:txBody>
            <a:bodyPr/>
            <a:lstStyle/>
            <a:p>
              <a:endParaRPr lang="en-GB"/>
            </a:p>
          </p:txBody>
        </p:sp>
        <p:sp>
          <p:nvSpPr>
            <p:cNvPr id="7" name="TextBox 7"/>
            <p:cNvSpPr txBox="1"/>
            <p:nvPr/>
          </p:nvSpPr>
          <p:spPr>
            <a:xfrm>
              <a:off x="0" y="-57150"/>
              <a:ext cx="7366854"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8" name="Group 8"/>
          <p:cNvGrpSpPr/>
          <p:nvPr/>
        </p:nvGrpSpPr>
        <p:grpSpPr>
          <a:xfrm>
            <a:off x="2065692" y="5022940"/>
            <a:ext cx="5012616" cy="36715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txBody>
            <a:bodyPr/>
            <a:lstStyle/>
            <a:p>
              <a:endParaRPr lang="en-GB"/>
            </a:p>
          </p:txBody>
        </p:sp>
        <p:sp>
          <p:nvSpPr>
            <p:cNvPr id="10" name="TextBox 10"/>
            <p:cNvSpPr txBox="1"/>
            <p:nvPr/>
          </p:nvSpPr>
          <p:spPr>
            <a:xfrm>
              <a:off x="0" y="-57150"/>
              <a:ext cx="5548478"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1" name="Freeform 11"/>
          <p:cNvSpPr/>
          <p:nvPr/>
        </p:nvSpPr>
        <p:spPr>
          <a:xfrm rot="-10520999">
            <a:off x="5603763" y="-723490"/>
            <a:ext cx="4355526" cy="1518990"/>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rot="-201626" flipV="1">
            <a:off x="-828918" y="-723490"/>
            <a:ext cx="4355526" cy="1518990"/>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573742" y="969550"/>
            <a:ext cx="3382357" cy="3011358"/>
          </a:xfrm>
          <a:custGeom>
            <a:avLst/>
            <a:gdLst/>
            <a:ahLst/>
            <a:cxnLst/>
            <a:rect l="l" t="t" r="r" b="b"/>
            <a:pathLst>
              <a:path w="6764714" h="6022715">
                <a:moveTo>
                  <a:pt x="0" y="0"/>
                </a:moveTo>
                <a:lnTo>
                  <a:pt x="6764714" y="0"/>
                </a:lnTo>
                <a:lnTo>
                  <a:pt x="6764714" y="6022715"/>
                </a:lnTo>
                <a:lnTo>
                  <a:pt x="0" y="6022715"/>
                </a:lnTo>
                <a:lnTo>
                  <a:pt x="0" y="0"/>
                </a:lnTo>
                <a:close/>
              </a:path>
            </a:pathLst>
          </a:custGeom>
          <a:blipFill>
            <a:blip r:embed="rId4"/>
            <a:stretch>
              <a:fillRect/>
            </a:stretch>
          </a:blipFill>
        </p:spPr>
        <p:txBody>
          <a:bodyPr/>
          <a:lstStyle/>
          <a:p>
            <a:endParaRPr lang="en-GB"/>
          </a:p>
        </p:txBody>
      </p:sp>
      <p:sp>
        <p:nvSpPr>
          <p:cNvPr id="14" name="TextBox 14"/>
          <p:cNvSpPr txBox="1"/>
          <p:nvPr/>
        </p:nvSpPr>
        <p:spPr>
          <a:xfrm>
            <a:off x="4876800" y="1110127"/>
            <a:ext cx="2939707" cy="2412776"/>
          </a:xfrm>
          <a:prstGeom prst="rect">
            <a:avLst/>
          </a:prstGeom>
        </p:spPr>
        <p:txBody>
          <a:bodyPr wrap="square" lIns="0" tIns="0" rIns="0" bIns="0" rtlCol="0" anchor="t">
            <a:spAutoFit/>
          </a:bodyPr>
          <a:lstStyle/>
          <a:p>
            <a:pPr algn="ctr" defTabSz="457200">
              <a:lnSpc>
                <a:spcPts val="6440"/>
              </a:lnSpc>
              <a:buClrTx/>
            </a:pPr>
            <a:r>
              <a:rPr lang="en-US" sz="4600" kern="1200" dirty="0">
                <a:solidFill>
                  <a:srgbClr val="0E8388"/>
                </a:solidFill>
                <a:latin typeface="Canva Sans Bold"/>
                <a:ea typeface="+mn-ea"/>
                <a:cs typeface="+mn-cs"/>
              </a:rPr>
              <a:t>Be Bold</a:t>
            </a:r>
          </a:p>
          <a:p>
            <a:pPr algn="ctr" defTabSz="457200">
              <a:lnSpc>
                <a:spcPts val="6440"/>
              </a:lnSpc>
              <a:buClrTx/>
            </a:pPr>
            <a:r>
              <a:rPr lang="en-US" sz="4600" kern="1200" dirty="0">
                <a:solidFill>
                  <a:srgbClr val="0E8388"/>
                </a:solidFill>
                <a:latin typeface="Canva Sans Bold"/>
                <a:ea typeface="+mn-ea"/>
                <a:cs typeface="+mn-cs"/>
              </a:rPr>
              <a:t>Be Brave</a:t>
            </a:r>
          </a:p>
          <a:p>
            <a:pPr algn="ctr" defTabSz="457200">
              <a:lnSpc>
                <a:spcPts val="6440"/>
              </a:lnSpc>
              <a:buClrTx/>
            </a:pPr>
            <a:r>
              <a:rPr lang="en-US" sz="4600" kern="1200" dirty="0">
                <a:solidFill>
                  <a:srgbClr val="0E8388"/>
                </a:solidFill>
                <a:latin typeface="Canva Sans Bold"/>
                <a:ea typeface="+mn-ea"/>
                <a:cs typeface="+mn-cs"/>
              </a:rPr>
              <a:t>Be Wise</a:t>
            </a:r>
          </a:p>
        </p:txBody>
      </p:sp>
    </p:spTree>
    <p:extLst>
      <p:ext uri="{BB962C8B-B14F-4D97-AF65-F5344CB8AC3E}">
        <p14:creationId xmlns:p14="http://schemas.microsoft.com/office/powerpoint/2010/main" val="1079011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4403" y="308087"/>
            <a:ext cx="2078056" cy="2078056"/>
          </a:xfrm>
          <a:custGeom>
            <a:avLst/>
            <a:gdLst/>
            <a:ahLst/>
            <a:cxnLst/>
            <a:rect l="l" t="t" r="r" b="b"/>
            <a:pathLst>
              <a:path w="4156111" h="4156111">
                <a:moveTo>
                  <a:pt x="0" y="0"/>
                </a:moveTo>
                <a:lnTo>
                  <a:pt x="4156111" y="0"/>
                </a:lnTo>
                <a:lnTo>
                  <a:pt x="4156111" y="4156111"/>
                </a:lnTo>
                <a:lnTo>
                  <a:pt x="0" y="4156111"/>
                </a:lnTo>
                <a:lnTo>
                  <a:pt x="0" y="0"/>
                </a:lnTo>
                <a:close/>
              </a:path>
            </a:pathLst>
          </a:custGeom>
          <a:blipFill>
            <a:blip r:embed="rId2">
              <a:alphaModFix amt="74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200532" y="469338"/>
            <a:ext cx="1755553" cy="175555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a:ln w="85725" cap="sq">
              <a:solidFill>
                <a:srgbClr val="FDB034"/>
              </a:solidFill>
              <a:prstDash val="solid"/>
              <a:miter/>
            </a:ln>
          </p:spPr>
          <p:txBody>
            <a:bodyPr/>
            <a:lstStyle/>
            <a:p>
              <a:endParaRPr lang="en-GB"/>
            </a:p>
          </p:txBody>
        </p:sp>
        <p:sp>
          <p:nvSpPr>
            <p:cNvPr id="5" name="TextBox 5"/>
            <p:cNvSpPr txBox="1"/>
            <p:nvPr/>
          </p:nvSpPr>
          <p:spPr>
            <a:xfrm>
              <a:off x="76200" y="19050"/>
              <a:ext cx="660400" cy="717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671454" y="5022940"/>
            <a:ext cx="10486907" cy="36715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txBody>
            <a:bodyPr/>
            <a:lstStyle/>
            <a:p>
              <a:endParaRPr lang="en-GB"/>
            </a:p>
          </p:txBody>
        </p:sp>
        <p:sp>
          <p:nvSpPr>
            <p:cNvPr id="8" name="TextBox 8"/>
            <p:cNvSpPr txBox="1"/>
            <p:nvPr/>
          </p:nvSpPr>
          <p:spPr>
            <a:xfrm>
              <a:off x="0" y="-57150"/>
              <a:ext cx="11607985"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9" name="Group 9"/>
          <p:cNvGrpSpPr/>
          <p:nvPr/>
        </p:nvGrpSpPr>
        <p:grpSpPr>
          <a:xfrm>
            <a:off x="1244312" y="5022940"/>
            <a:ext cx="6655376" cy="367151"/>
            <a:chOff x="0" y="0"/>
            <a:chExt cx="7366854" cy="406400"/>
          </a:xfrm>
        </p:grpSpPr>
        <p:sp>
          <p:nvSpPr>
            <p:cNvPr id="10" name="Freeform 1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0E8388"/>
            </a:solidFill>
          </p:spPr>
          <p:txBody>
            <a:bodyPr/>
            <a:lstStyle/>
            <a:p>
              <a:endParaRPr lang="en-GB"/>
            </a:p>
          </p:txBody>
        </p:sp>
        <p:sp>
          <p:nvSpPr>
            <p:cNvPr id="11" name="TextBox 11"/>
            <p:cNvSpPr txBox="1"/>
            <p:nvPr/>
          </p:nvSpPr>
          <p:spPr>
            <a:xfrm>
              <a:off x="0" y="-57150"/>
              <a:ext cx="7366854"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2" name="Group 12"/>
          <p:cNvGrpSpPr/>
          <p:nvPr/>
        </p:nvGrpSpPr>
        <p:grpSpPr>
          <a:xfrm>
            <a:off x="2065692" y="5022940"/>
            <a:ext cx="5012616" cy="367151"/>
            <a:chOff x="0" y="0"/>
            <a:chExt cx="5548478" cy="406400"/>
          </a:xfrm>
        </p:grpSpPr>
        <p:sp>
          <p:nvSpPr>
            <p:cNvPr id="13" name="Freeform 1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txBody>
            <a:bodyPr/>
            <a:lstStyle/>
            <a:p>
              <a:endParaRPr lang="en-GB"/>
            </a:p>
          </p:txBody>
        </p:sp>
        <p:sp>
          <p:nvSpPr>
            <p:cNvPr id="14" name="TextBox 14"/>
            <p:cNvSpPr txBox="1"/>
            <p:nvPr/>
          </p:nvSpPr>
          <p:spPr>
            <a:xfrm>
              <a:off x="0" y="-57150"/>
              <a:ext cx="5548478" cy="46355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5" name="Freeform 15"/>
          <p:cNvSpPr/>
          <p:nvPr/>
        </p:nvSpPr>
        <p:spPr>
          <a:xfrm rot="-10520999">
            <a:off x="5603763" y="-723490"/>
            <a:ext cx="4355526" cy="1518990"/>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rot="-201626" flipV="1">
            <a:off x="-828918" y="-723490"/>
            <a:ext cx="4355526" cy="1518990"/>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Freeform 18"/>
          <p:cNvSpPr/>
          <p:nvPr/>
        </p:nvSpPr>
        <p:spPr>
          <a:xfrm>
            <a:off x="463432" y="3009638"/>
            <a:ext cx="1770827" cy="1775094"/>
          </a:xfrm>
          <a:custGeom>
            <a:avLst/>
            <a:gdLst/>
            <a:ahLst/>
            <a:cxnLst/>
            <a:rect l="l" t="t" r="r" b="b"/>
            <a:pathLst>
              <a:path w="3541654" h="3550188">
                <a:moveTo>
                  <a:pt x="0" y="0"/>
                </a:moveTo>
                <a:lnTo>
                  <a:pt x="3541653" y="0"/>
                </a:lnTo>
                <a:lnTo>
                  <a:pt x="3541653" y="3550187"/>
                </a:lnTo>
                <a:lnTo>
                  <a:pt x="0" y="3550187"/>
                </a:lnTo>
                <a:lnTo>
                  <a:pt x="0" y="0"/>
                </a:lnTo>
                <a:close/>
              </a:path>
            </a:pathLst>
          </a:custGeom>
          <a:blipFill>
            <a:blip r:embed="rId6"/>
            <a:stretch>
              <a:fillRect/>
            </a:stretch>
          </a:blipFill>
        </p:spPr>
        <p:txBody>
          <a:bodyPr/>
          <a:lstStyle/>
          <a:p>
            <a:endParaRPr lang="en-GB"/>
          </a:p>
        </p:txBody>
      </p:sp>
      <p:sp>
        <p:nvSpPr>
          <p:cNvPr id="19" name="Freeform 19"/>
          <p:cNvSpPr/>
          <p:nvPr/>
        </p:nvSpPr>
        <p:spPr>
          <a:xfrm>
            <a:off x="3157414" y="469338"/>
            <a:ext cx="2926284" cy="4349155"/>
          </a:xfrm>
          <a:custGeom>
            <a:avLst/>
            <a:gdLst/>
            <a:ahLst/>
            <a:cxnLst/>
            <a:rect l="l" t="t" r="r" b="b"/>
            <a:pathLst>
              <a:path w="5852567" h="8698310">
                <a:moveTo>
                  <a:pt x="0" y="0"/>
                </a:moveTo>
                <a:lnTo>
                  <a:pt x="5852567" y="0"/>
                </a:lnTo>
                <a:lnTo>
                  <a:pt x="5852567" y="8698310"/>
                </a:lnTo>
                <a:lnTo>
                  <a:pt x="0" y="8698310"/>
                </a:lnTo>
                <a:lnTo>
                  <a:pt x="0" y="0"/>
                </a:lnTo>
                <a:close/>
              </a:path>
            </a:pathLst>
          </a:custGeom>
          <a:blipFill>
            <a:blip r:embed="rId7"/>
            <a:stretch>
              <a:fillRect/>
            </a:stretch>
          </a:blipFill>
        </p:spPr>
        <p:txBody>
          <a:bodyPr/>
          <a:lstStyle/>
          <a:p>
            <a:endParaRPr lang="en-GB"/>
          </a:p>
        </p:txBody>
      </p:sp>
      <p:sp>
        <p:nvSpPr>
          <p:cNvPr id="22" name="Freeform 22"/>
          <p:cNvSpPr/>
          <p:nvPr/>
        </p:nvSpPr>
        <p:spPr>
          <a:xfrm>
            <a:off x="6459260" y="760361"/>
            <a:ext cx="1190109" cy="1137605"/>
          </a:xfrm>
          <a:custGeom>
            <a:avLst/>
            <a:gdLst/>
            <a:ahLst/>
            <a:cxnLst/>
            <a:rect l="l" t="t" r="r" b="b"/>
            <a:pathLst>
              <a:path w="2380218" h="2275209">
                <a:moveTo>
                  <a:pt x="0" y="0"/>
                </a:moveTo>
                <a:lnTo>
                  <a:pt x="2380218" y="0"/>
                </a:lnTo>
                <a:lnTo>
                  <a:pt x="2380218" y="2275209"/>
                </a:lnTo>
                <a:lnTo>
                  <a:pt x="0" y="2275209"/>
                </a:lnTo>
                <a:lnTo>
                  <a:pt x="0" y="0"/>
                </a:lnTo>
                <a:close/>
              </a:path>
            </a:pathLst>
          </a:custGeom>
          <a:blipFill>
            <a:blip r:embed="rId8"/>
            <a:stretch>
              <a:fillRect/>
            </a:stretch>
          </a:blipFill>
        </p:spPr>
        <p:txBody>
          <a:bodyPr/>
          <a:lstStyle/>
          <a:p>
            <a:endParaRPr lang="en-GB"/>
          </a:p>
        </p:txBody>
      </p:sp>
      <p:pic>
        <p:nvPicPr>
          <p:cNvPr id="23" name="Picture 2" descr="B6A76220-08D7-4DC8-AA4F-7265C20018B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14" y="644112"/>
            <a:ext cx="2362450" cy="23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0"/>
          <a:stretch>
            <a:fillRect/>
          </a:stretch>
        </p:blipFill>
        <p:spPr>
          <a:xfrm>
            <a:off x="6269312" y="2362133"/>
            <a:ext cx="2438400" cy="2447925"/>
          </a:xfrm>
          <a:prstGeom prst="rect">
            <a:avLst/>
          </a:prstGeom>
        </p:spPr>
      </p:pic>
    </p:spTree>
    <p:extLst>
      <p:ext uri="{BB962C8B-B14F-4D97-AF65-F5344CB8AC3E}">
        <p14:creationId xmlns:p14="http://schemas.microsoft.com/office/powerpoint/2010/main" val="1641190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7;p29">
            <a:extLst>
              <a:ext uri="{FF2B5EF4-FFF2-40B4-BE49-F238E27FC236}">
                <a16:creationId xmlns:a16="http://schemas.microsoft.com/office/drawing/2014/main" id="{E83216B8-5A8D-45D4-8D76-93E8A30224BE}"/>
              </a:ext>
            </a:extLst>
          </p:cNvPr>
          <p:cNvSpPr txBox="1">
            <a:spLocks/>
          </p:cNvSpPr>
          <p:nvPr/>
        </p:nvSpPr>
        <p:spPr>
          <a:xfrm>
            <a:off x="381000" y="579352"/>
            <a:ext cx="7611275" cy="63563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1pPr>
            <a:lvl2pPr marR="0" lvl="1"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2pPr>
            <a:lvl3pPr marR="0" lvl="2"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3pPr>
            <a:lvl4pPr marR="0" lvl="3"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4pPr>
            <a:lvl5pPr marR="0" lvl="4"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5pPr>
            <a:lvl6pPr marR="0" lvl="5"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6pPr>
            <a:lvl7pPr marR="0" lvl="6"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7pPr>
            <a:lvl8pPr marR="0" lvl="7"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8pPr>
            <a:lvl9pPr marR="0" lvl="8"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9pPr>
          </a:lstStyle>
          <a:p>
            <a:pPr marL="0" marR="0" lvl="0" indent="0" algn="l" defTabSz="914400" rtl="0" eaLnBrk="1" fontAlgn="auto" latinLnBrk="0" hangingPunct="1">
              <a:lnSpc>
                <a:spcPct val="90000"/>
              </a:lnSpc>
              <a:spcBef>
                <a:spcPts val="0"/>
              </a:spcBef>
              <a:spcAft>
                <a:spcPts val="0"/>
              </a:spcAft>
              <a:buClr>
                <a:srgbClr val="142236"/>
              </a:buClr>
              <a:buSzPts val="2600"/>
              <a:buFont typeface="Red Hat Display Black"/>
              <a:buNone/>
              <a:tabLst/>
              <a:defRPr/>
            </a:pPr>
            <a:endParaRPr kumimoji="0" lang="en-GB" sz="5400" b="0" i="0" u="none" strike="noStrike" kern="0" cap="none" spc="0" normalizeH="0" baseline="0" noProof="0">
              <a:ln>
                <a:noFill/>
              </a:ln>
              <a:solidFill>
                <a:srgbClr val="FFFFFF"/>
              </a:solidFill>
              <a:effectLst/>
              <a:uLnTx/>
              <a:uFillTx/>
              <a:latin typeface="Red Hat Display Black"/>
              <a:sym typeface="Red Hat Display Black"/>
            </a:endParaRPr>
          </a:p>
        </p:txBody>
      </p:sp>
      <p:sp>
        <p:nvSpPr>
          <p:cNvPr id="3" name="Google Shape;248;p29">
            <a:extLst>
              <a:ext uri="{FF2B5EF4-FFF2-40B4-BE49-F238E27FC236}">
                <a16:creationId xmlns:a16="http://schemas.microsoft.com/office/drawing/2014/main" id="{AA2BFC17-51D3-40EC-B672-2B3C7EDD6FF4}"/>
              </a:ext>
            </a:extLst>
          </p:cNvPr>
          <p:cNvSpPr txBox="1">
            <a:spLocks/>
          </p:cNvSpPr>
          <p:nvPr/>
        </p:nvSpPr>
        <p:spPr>
          <a:xfrm>
            <a:off x="381000" y="1153026"/>
            <a:ext cx="7772400" cy="4635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aleway"/>
              <a:buChar char="╸"/>
              <a:defRPr sz="2400" b="0" i="0" u="none" strike="noStrike" cap="none">
                <a:solidFill>
                  <a:schemeClr val="lt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lt2"/>
              </a:buClr>
              <a:buSzPts val="2400"/>
              <a:buFont typeface="Raleway"/>
              <a:buChar char="╶"/>
              <a:defRPr sz="2400" b="0" i="0" u="none" strike="noStrike" cap="none">
                <a:solidFill>
                  <a:schemeClr val="lt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3pPr>
            <a:lvl4pPr marL="1828800" marR="0" lvl="3"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4pPr>
            <a:lvl5pPr marL="2286000" marR="0" lvl="4"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5pPr>
            <a:lvl6pPr marL="2743200" marR="0" lvl="5"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6pPr>
            <a:lvl7pPr marL="3200400" marR="0" lvl="6"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7pPr>
            <a:lvl8pPr marL="3657600" marR="0" lvl="7"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8pPr>
            <a:lvl9pPr marL="4114800" marR="0" lvl="8"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600"/>
              </a:spcBef>
              <a:spcAft>
                <a:spcPts val="0"/>
              </a:spcAft>
              <a:buClr>
                <a:srgbClr val="FF6035"/>
              </a:buClr>
              <a:buSzPts val="2400"/>
              <a:buFont typeface="Raleway"/>
              <a:buNone/>
              <a:tabLst/>
              <a:defRPr/>
            </a:pPr>
            <a:endParaRPr kumimoji="0" lang="en-GB" sz="1800" b="0" i="0" u="none" strike="noStrike" kern="0" cap="none" spc="0" normalizeH="0" baseline="0" noProof="0">
              <a:ln>
                <a:noFill/>
              </a:ln>
              <a:solidFill>
                <a:srgbClr val="FFFFFF"/>
              </a:solidFill>
              <a:effectLst/>
              <a:uLnTx/>
              <a:uFillTx/>
              <a:latin typeface="Red Hat Display" panose="020B0604020202020204" charset="0"/>
              <a:sym typeface="Raleway"/>
            </a:endParaRPr>
          </a:p>
        </p:txBody>
      </p:sp>
      <p:sp>
        <p:nvSpPr>
          <p:cNvPr id="5" name="Google Shape;250;p29">
            <a:extLst>
              <a:ext uri="{FF2B5EF4-FFF2-40B4-BE49-F238E27FC236}">
                <a16:creationId xmlns:a16="http://schemas.microsoft.com/office/drawing/2014/main" id="{E0A1A795-AA27-4FA0-A8BB-88A6537C65FF}"/>
              </a:ext>
            </a:extLst>
          </p:cNvPr>
          <p:cNvSpPr txBox="1">
            <a:spLocks/>
          </p:cNvSpPr>
          <p:nvPr/>
        </p:nvSpPr>
        <p:spPr>
          <a:xfrm>
            <a:off x="381000" y="2302070"/>
            <a:ext cx="7772400" cy="4635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aleway"/>
              <a:buChar char="╸"/>
              <a:defRPr sz="2400" b="0" i="0" u="none" strike="noStrike" cap="none">
                <a:solidFill>
                  <a:schemeClr val="lt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lt2"/>
              </a:buClr>
              <a:buSzPts val="2400"/>
              <a:buFont typeface="Raleway"/>
              <a:buChar char="╶"/>
              <a:defRPr sz="2400" b="0" i="0" u="none" strike="noStrike" cap="none">
                <a:solidFill>
                  <a:schemeClr val="lt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3pPr>
            <a:lvl4pPr marL="1828800" marR="0" lvl="3"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4pPr>
            <a:lvl5pPr marL="2286000" marR="0" lvl="4"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5pPr>
            <a:lvl6pPr marL="2743200" marR="0" lvl="5"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6pPr>
            <a:lvl7pPr marL="3200400" marR="0" lvl="6"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7pPr>
            <a:lvl8pPr marL="3657600" marR="0" lvl="7"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8pPr>
            <a:lvl9pPr marL="4114800" marR="0" lvl="8"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600"/>
              </a:spcBef>
              <a:spcAft>
                <a:spcPts val="0"/>
              </a:spcAft>
              <a:buClr>
                <a:srgbClr val="FF6035"/>
              </a:buClr>
              <a:buSzPts val="2400"/>
              <a:buFont typeface="Raleway"/>
              <a:buNone/>
              <a:tabLst/>
              <a:defRPr/>
            </a:pPr>
            <a:endParaRPr kumimoji="0" lang="en-GB" sz="1800" b="0" i="0" u="none" strike="noStrike" kern="0" cap="none" spc="0" normalizeH="0" baseline="0" noProof="0">
              <a:ln>
                <a:noFill/>
              </a:ln>
              <a:solidFill>
                <a:srgbClr val="FFFFFF"/>
              </a:solidFill>
              <a:effectLst/>
              <a:uLnTx/>
              <a:uFillTx/>
              <a:latin typeface="Red Hat Display" panose="020B0604020202020204" charset="0"/>
              <a:sym typeface="Raleway"/>
            </a:endParaRPr>
          </a:p>
        </p:txBody>
      </p:sp>
      <p:sp>
        <p:nvSpPr>
          <p:cNvPr id="7" name="Google Shape;252;p29">
            <a:extLst>
              <a:ext uri="{FF2B5EF4-FFF2-40B4-BE49-F238E27FC236}">
                <a16:creationId xmlns:a16="http://schemas.microsoft.com/office/drawing/2014/main" id="{9FEDF34C-53CE-4678-A2DE-AFDE8C1CF29E}"/>
              </a:ext>
            </a:extLst>
          </p:cNvPr>
          <p:cNvSpPr txBox="1">
            <a:spLocks/>
          </p:cNvSpPr>
          <p:nvPr/>
        </p:nvSpPr>
        <p:spPr>
          <a:xfrm>
            <a:off x="381000" y="3451114"/>
            <a:ext cx="7772400" cy="4635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aleway"/>
              <a:buChar char="╸"/>
              <a:defRPr sz="2400" b="0" i="0" u="none" strike="noStrike" cap="none">
                <a:solidFill>
                  <a:schemeClr val="lt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lt2"/>
              </a:buClr>
              <a:buSzPts val="2400"/>
              <a:buFont typeface="Raleway"/>
              <a:buChar char="╶"/>
              <a:defRPr sz="2400" b="0" i="0" u="none" strike="noStrike" cap="none">
                <a:solidFill>
                  <a:schemeClr val="lt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3pPr>
            <a:lvl4pPr marL="1828800" marR="0" lvl="3"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4pPr>
            <a:lvl5pPr marL="2286000" marR="0" lvl="4"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5pPr>
            <a:lvl6pPr marL="2743200" marR="0" lvl="5"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6pPr>
            <a:lvl7pPr marL="3200400" marR="0" lvl="6"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7pPr>
            <a:lvl8pPr marL="3657600" marR="0" lvl="7"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8pPr>
            <a:lvl9pPr marL="4114800" marR="0" lvl="8"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600"/>
              </a:spcBef>
              <a:spcAft>
                <a:spcPts val="0"/>
              </a:spcAft>
              <a:buClr>
                <a:srgbClr val="FF6035"/>
              </a:buClr>
              <a:buSzPts val="2400"/>
              <a:buFont typeface="Raleway"/>
              <a:buNone/>
              <a:tabLst/>
              <a:defRPr/>
            </a:pPr>
            <a:endParaRPr kumimoji="0" lang="en-GB" sz="1800" b="0" i="0" u="none" strike="noStrike" kern="0" cap="none" spc="0" normalizeH="0" baseline="0" noProof="0">
              <a:ln>
                <a:noFill/>
              </a:ln>
              <a:solidFill>
                <a:srgbClr val="FFFFFF"/>
              </a:solidFill>
              <a:effectLst/>
              <a:uLnTx/>
              <a:uFillTx/>
              <a:latin typeface="Red Hat Display" panose="020B0604020202020204" charset="0"/>
              <a:sym typeface="Raleway"/>
            </a:endParaRPr>
          </a:p>
        </p:txBody>
      </p:sp>
      <p:sp>
        <p:nvSpPr>
          <p:cNvPr id="8" name="Google Shape;249;p29">
            <a:extLst>
              <a:ext uri="{FF2B5EF4-FFF2-40B4-BE49-F238E27FC236}">
                <a16:creationId xmlns:a16="http://schemas.microsoft.com/office/drawing/2014/main" id="{DC757DF5-F6BF-4BE3-893D-5BC8C9C6A213}"/>
              </a:ext>
            </a:extLst>
          </p:cNvPr>
          <p:cNvSpPr txBox="1">
            <a:spLocks/>
          </p:cNvSpPr>
          <p:nvPr/>
        </p:nvSpPr>
        <p:spPr>
          <a:xfrm>
            <a:off x="381000" y="3990474"/>
            <a:ext cx="7611275" cy="63563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1pPr>
            <a:lvl2pPr marR="0" lvl="1"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2pPr>
            <a:lvl3pPr marR="0" lvl="2"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3pPr>
            <a:lvl4pPr marR="0" lvl="3"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4pPr>
            <a:lvl5pPr marR="0" lvl="4"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5pPr>
            <a:lvl6pPr marR="0" lvl="5"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6pPr>
            <a:lvl7pPr marR="0" lvl="6"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7pPr>
            <a:lvl8pPr marR="0" lvl="7"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8pPr>
            <a:lvl9pPr marR="0" lvl="8"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9pPr>
          </a:lstStyle>
          <a:p>
            <a:pPr marL="0" marR="0" lvl="0" indent="0" algn="l" defTabSz="914400" rtl="0" eaLnBrk="1" fontAlgn="auto" latinLnBrk="0" hangingPunct="1">
              <a:lnSpc>
                <a:spcPct val="90000"/>
              </a:lnSpc>
              <a:spcBef>
                <a:spcPts val="0"/>
              </a:spcBef>
              <a:spcAft>
                <a:spcPts val="0"/>
              </a:spcAft>
              <a:buClr>
                <a:srgbClr val="142236"/>
              </a:buClr>
              <a:buSzPts val="2600"/>
              <a:buFont typeface="Red Hat Display Black"/>
              <a:buNone/>
              <a:tabLst/>
              <a:defRPr/>
            </a:pPr>
            <a:endParaRPr kumimoji="0" lang="en-GB" sz="6000" b="0" i="0" u="none" strike="noStrike" kern="0" cap="none" spc="0" normalizeH="0" baseline="0" noProof="0">
              <a:ln>
                <a:noFill/>
              </a:ln>
              <a:solidFill>
                <a:srgbClr val="FF6035"/>
              </a:solidFill>
              <a:effectLst/>
              <a:uLnTx/>
              <a:uFillTx/>
              <a:latin typeface="Red Hat Display Black"/>
              <a:sym typeface="Red Hat Display Black"/>
            </a:endParaRPr>
          </a:p>
        </p:txBody>
      </p:sp>
      <p:sp>
        <p:nvSpPr>
          <p:cNvPr id="9" name="Google Shape;250;p29">
            <a:extLst>
              <a:ext uri="{FF2B5EF4-FFF2-40B4-BE49-F238E27FC236}">
                <a16:creationId xmlns:a16="http://schemas.microsoft.com/office/drawing/2014/main" id="{6AD290D0-4A05-4C16-8735-BCA6EC5BD868}"/>
              </a:ext>
            </a:extLst>
          </p:cNvPr>
          <p:cNvSpPr txBox="1">
            <a:spLocks/>
          </p:cNvSpPr>
          <p:nvPr/>
        </p:nvSpPr>
        <p:spPr>
          <a:xfrm>
            <a:off x="381000" y="4600159"/>
            <a:ext cx="7772400" cy="4635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aleway"/>
              <a:buChar char="╸"/>
              <a:defRPr sz="2400" b="0" i="0" u="none" strike="noStrike" cap="none">
                <a:solidFill>
                  <a:schemeClr val="lt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lt2"/>
              </a:buClr>
              <a:buSzPts val="2400"/>
              <a:buFont typeface="Raleway"/>
              <a:buChar char="╶"/>
              <a:defRPr sz="2400" b="0" i="0" u="none" strike="noStrike" cap="none">
                <a:solidFill>
                  <a:schemeClr val="lt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3pPr>
            <a:lvl4pPr marL="1828800" marR="0" lvl="3"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4pPr>
            <a:lvl5pPr marL="2286000" marR="0" lvl="4"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5pPr>
            <a:lvl6pPr marL="2743200" marR="0" lvl="5"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6pPr>
            <a:lvl7pPr marL="3200400" marR="0" lvl="6"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7pPr>
            <a:lvl8pPr marL="3657600" marR="0" lvl="7"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8pPr>
            <a:lvl9pPr marL="4114800" marR="0" lvl="8"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600"/>
              </a:spcBef>
              <a:spcAft>
                <a:spcPts val="0"/>
              </a:spcAft>
              <a:buClr>
                <a:srgbClr val="FF6035"/>
              </a:buClr>
              <a:buSzPts val="2400"/>
              <a:buFont typeface="Raleway"/>
              <a:buNone/>
              <a:tabLst/>
              <a:defRPr/>
            </a:pPr>
            <a:endParaRPr kumimoji="0" lang="en-GB" sz="1800" b="0" i="0" u="none" strike="noStrike" kern="0" cap="none" spc="0" normalizeH="0" baseline="0" noProof="0">
              <a:ln>
                <a:noFill/>
              </a:ln>
              <a:solidFill>
                <a:srgbClr val="FFFFFF"/>
              </a:solidFill>
              <a:effectLst/>
              <a:uLnTx/>
              <a:uFillTx/>
              <a:latin typeface="Red Hat Display" panose="020B0604020202020204" charset="0"/>
              <a:sym typeface="Raleway"/>
            </a:endParaRPr>
          </a:p>
        </p:txBody>
      </p:sp>
      <p:sp>
        <p:nvSpPr>
          <p:cNvPr id="4" name="TextBox 3">
            <a:extLst>
              <a:ext uri="{FF2B5EF4-FFF2-40B4-BE49-F238E27FC236}">
                <a16:creationId xmlns:a16="http://schemas.microsoft.com/office/drawing/2014/main" id="{9BA5A781-A4E8-FB41-CDF6-F46BB9971350}"/>
              </a:ext>
            </a:extLst>
          </p:cNvPr>
          <p:cNvSpPr txBox="1"/>
          <p:nvPr/>
        </p:nvSpPr>
        <p:spPr>
          <a:xfrm>
            <a:off x="3765884" y="1780673"/>
            <a:ext cx="2947737" cy="646331"/>
          </a:xfrm>
          <a:prstGeom prst="rect">
            <a:avLst/>
          </a:prstGeom>
          <a:noFill/>
        </p:spPr>
        <p:txBody>
          <a:bodyPr wrap="square" rtlCol="0">
            <a:spAutoFit/>
          </a:bodyPr>
          <a:lstStyle/>
          <a:p>
            <a:r>
              <a:rPr lang="en-GB" sz="3600" b="1">
                <a:solidFill>
                  <a:schemeClr val="bg1"/>
                </a:solidFill>
                <a:latin typeface="Red Hat Display" panose="020B0604020202020204" charset="0"/>
              </a:rPr>
              <a:t>Q&amp;A</a:t>
            </a:r>
          </a:p>
        </p:txBody>
      </p:sp>
    </p:spTree>
    <p:extLst>
      <p:ext uri="{BB962C8B-B14F-4D97-AF65-F5344CB8AC3E}">
        <p14:creationId xmlns:p14="http://schemas.microsoft.com/office/powerpoint/2010/main" val="3881245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60987F-F825-2C91-0D02-E6C23A782863}"/>
              </a:ext>
            </a:extLst>
          </p:cNvPr>
          <p:cNvSpPr/>
          <p:nvPr/>
        </p:nvSpPr>
        <p:spPr>
          <a:xfrm>
            <a:off x="2969111" y="4722607"/>
            <a:ext cx="3195021" cy="344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2F1E099-05D8-705E-AD21-05F5F9646BD3}"/>
              </a:ext>
            </a:extLst>
          </p:cNvPr>
          <p:cNvSpPr/>
          <p:nvPr/>
        </p:nvSpPr>
        <p:spPr>
          <a:xfrm>
            <a:off x="3151989" y="4793277"/>
            <a:ext cx="3227294" cy="290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6600"/>
                </a:solidFill>
                <a:effectLst/>
                <a:uLnTx/>
                <a:uFillTx/>
                <a:latin typeface="Red Hat Display" panose="020B0604020202020204" charset="0"/>
                <a:sym typeface="Arial"/>
              </a:rPr>
              <a:t>#GoodPracticePowerHour</a:t>
            </a:r>
            <a:endParaRPr kumimoji="0" lang="en-GB" sz="1400" b="1" i="0" u="none" strike="noStrike" kern="0" cap="none" spc="0" normalizeH="0" baseline="0" noProof="0" dirty="0">
              <a:ln>
                <a:noFill/>
              </a:ln>
              <a:solidFill>
                <a:srgbClr val="FF6600"/>
              </a:solidFill>
              <a:effectLst/>
              <a:uLnTx/>
              <a:uFillTx/>
              <a:latin typeface="Red Hat Display" panose="020B0604020202020204" charset="0"/>
              <a:sym typeface="Arial"/>
            </a:endParaRPr>
          </a:p>
        </p:txBody>
      </p:sp>
      <p:sp>
        <p:nvSpPr>
          <p:cNvPr id="2" name="Title 1">
            <a:extLst>
              <a:ext uri="{FF2B5EF4-FFF2-40B4-BE49-F238E27FC236}">
                <a16:creationId xmlns:a16="http://schemas.microsoft.com/office/drawing/2014/main" id="{9749E8BB-1EA0-9759-3266-C3D8759F98E0}"/>
              </a:ext>
            </a:extLst>
          </p:cNvPr>
          <p:cNvSpPr>
            <a:spLocks noGrp="1"/>
          </p:cNvSpPr>
          <p:nvPr>
            <p:ph type="title"/>
          </p:nvPr>
        </p:nvSpPr>
        <p:spPr/>
        <p:txBody>
          <a:bodyPr/>
          <a:lstStyle/>
          <a:p>
            <a:r>
              <a:rPr lang="en-GB" dirty="0">
                <a:solidFill>
                  <a:srgbClr val="FF6600"/>
                </a:solidFill>
              </a:rPr>
              <a:t>Next Steps</a:t>
            </a:r>
          </a:p>
        </p:txBody>
      </p:sp>
      <p:sp>
        <p:nvSpPr>
          <p:cNvPr id="3" name="Text Placeholder 2">
            <a:extLst>
              <a:ext uri="{FF2B5EF4-FFF2-40B4-BE49-F238E27FC236}">
                <a16:creationId xmlns:a16="http://schemas.microsoft.com/office/drawing/2014/main" id="{435DB597-BAF7-90E0-5B0C-DA5037A52DE9}"/>
              </a:ext>
            </a:extLst>
          </p:cNvPr>
          <p:cNvSpPr>
            <a:spLocks noGrp="1"/>
          </p:cNvSpPr>
          <p:nvPr>
            <p:ph type="body" idx="1"/>
          </p:nvPr>
        </p:nvSpPr>
        <p:spPr>
          <a:xfrm>
            <a:off x="457200" y="1552513"/>
            <a:ext cx="7670319" cy="2633700"/>
          </a:xfrm>
        </p:spPr>
        <p:txBody>
          <a:bodyPr/>
          <a:lstStyle/>
          <a:p>
            <a:pPr>
              <a:buFont typeface="Arial" panose="020B0604020202020204" pitchFamily="34" charset="0"/>
              <a:buChar char="•"/>
            </a:pPr>
            <a:r>
              <a:rPr lang="en-GB" sz="2000" dirty="0">
                <a:latin typeface="Red Hat Display" panose="020B0604020202020204" charset="0"/>
              </a:rPr>
              <a:t>Slides will be sent to you and uploaded to website</a:t>
            </a:r>
          </a:p>
          <a:p>
            <a:pPr>
              <a:buFont typeface="Arial" panose="020B0604020202020204" pitchFamily="34" charset="0"/>
              <a:buChar char="•"/>
            </a:pPr>
            <a:r>
              <a:rPr lang="en-GB" sz="2000" dirty="0">
                <a:latin typeface="Red Hat Display" panose="020B0604020202020204" charset="0"/>
              </a:rPr>
              <a:t>If you’d like to speak at a future event, please email </a:t>
            </a:r>
            <a:r>
              <a:rPr lang="en-GB" sz="2000" b="1" dirty="0">
                <a:latin typeface="Red Hat Display" panose="020B0604020202020204" charset="0"/>
                <a:hlinkClick r:id="rId3"/>
              </a:rPr>
              <a:t>contact@gmgoodemploymentcharter.co.uk</a:t>
            </a:r>
            <a:endParaRPr lang="en-GB" sz="2000" b="1" dirty="0">
              <a:latin typeface="Red Hat Display" panose="020B0604020202020204" charset="0"/>
            </a:endParaRPr>
          </a:p>
          <a:p>
            <a:pPr>
              <a:buFont typeface="Arial" panose="020B0604020202020204" pitchFamily="34" charset="0"/>
              <a:buChar char="•"/>
            </a:pPr>
            <a:r>
              <a:rPr lang="en-GB" sz="2000" dirty="0">
                <a:latin typeface="Red Hat Display" panose="020B0604020202020204" charset="0"/>
              </a:rPr>
              <a:t>Become a Supporter – Registration Form is </a:t>
            </a:r>
            <a:r>
              <a:rPr lang="en-GB" sz="2000" b="1" dirty="0">
                <a:latin typeface="Red Hat Display" panose="020B0604020202020204" charset="0"/>
                <a:hlinkClick r:id="rId4"/>
              </a:rPr>
              <a:t>here</a:t>
            </a:r>
            <a:endParaRPr lang="en-GB" sz="2000" b="1" dirty="0">
              <a:latin typeface="Red Hat Display" panose="020B0604020202020204" charset="0"/>
            </a:endParaRPr>
          </a:p>
          <a:p>
            <a:pPr>
              <a:buFont typeface="Arial" panose="020B0604020202020204" pitchFamily="34" charset="0"/>
              <a:buChar char="•"/>
            </a:pPr>
            <a:r>
              <a:rPr lang="en-GB" sz="2000" dirty="0">
                <a:latin typeface="Red Hat Display" panose="020B0604020202020204" charset="0"/>
              </a:rPr>
              <a:t>See you in 2024!</a:t>
            </a:r>
          </a:p>
          <a:p>
            <a:pPr>
              <a:buFont typeface="Arial" panose="020B0604020202020204" pitchFamily="34" charset="0"/>
              <a:buChar char="•"/>
            </a:pPr>
            <a:endParaRPr lang="en-GB" sz="2000" dirty="0">
              <a:latin typeface="Red Hat Display" panose="020B0604020202020204" charset="0"/>
            </a:endParaRPr>
          </a:p>
        </p:txBody>
      </p:sp>
    </p:spTree>
    <p:extLst>
      <p:ext uri="{BB962C8B-B14F-4D97-AF65-F5344CB8AC3E}">
        <p14:creationId xmlns:p14="http://schemas.microsoft.com/office/powerpoint/2010/main" val="2070026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p2">
            <a:extLst>
              <a:ext uri="{FF2B5EF4-FFF2-40B4-BE49-F238E27FC236}">
                <a16:creationId xmlns:a16="http://schemas.microsoft.com/office/drawing/2014/main" id="{F0DEEEDD-4EC7-45B2-95E6-9CD8886F701D}"/>
              </a:ext>
            </a:extLst>
          </p:cNvPr>
          <p:cNvSpPr/>
          <p:nvPr/>
        </p:nvSpPr>
        <p:spPr>
          <a:xfrm flipH="1">
            <a:off x="4930726" y="4128867"/>
            <a:ext cx="4213274" cy="1014633"/>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a:solidFill>
                <a:schemeClr val="bg1"/>
              </a:solidFill>
              <a:latin typeface="Red Hat Display" panose="020B0604020202020204" charset="0"/>
            </a:endParaRPr>
          </a:p>
        </p:txBody>
      </p:sp>
      <p:sp>
        <p:nvSpPr>
          <p:cNvPr id="4" name="Rectangle 3">
            <a:extLst>
              <a:ext uri="{FF2B5EF4-FFF2-40B4-BE49-F238E27FC236}">
                <a16:creationId xmlns:a16="http://schemas.microsoft.com/office/drawing/2014/main" id="{1562547D-0EB7-4EA3-8FB4-0ED9FBDFD10D}"/>
              </a:ext>
            </a:extLst>
          </p:cNvPr>
          <p:cNvSpPr/>
          <p:nvPr/>
        </p:nvSpPr>
        <p:spPr>
          <a:xfrm>
            <a:off x="4839984" y="4128867"/>
            <a:ext cx="4572000" cy="1030731"/>
          </a:xfrm>
          <a:prstGeom prst="rect">
            <a:avLst/>
          </a:prstGeom>
        </p:spPr>
        <p:txBody>
          <a:bodyPr>
            <a:spAutoFit/>
          </a:bodyPr>
          <a:lstStyle/>
          <a:p>
            <a:pPr lvl="0" algn="ctr">
              <a:lnSpc>
                <a:spcPct val="150000"/>
              </a:lnSpc>
            </a:pPr>
            <a:r>
              <a:rPr lang="en-GB">
                <a:solidFill>
                  <a:schemeClr val="bg1"/>
                </a:solidFill>
                <a:latin typeface="Red Hat Display" panose="020B0604020202020204" charset="0"/>
              </a:rPr>
              <a:t>GMgoodemploymentcharter.co.uk</a:t>
            </a:r>
          </a:p>
          <a:p>
            <a:pPr lvl="0" algn="ctr">
              <a:lnSpc>
                <a:spcPct val="150000"/>
              </a:lnSpc>
            </a:pPr>
            <a:r>
              <a:rPr lang="en-GB">
                <a:solidFill>
                  <a:schemeClr val="bg1"/>
                </a:solidFill>
                <a:latin typeface="Red Hat Display" panose="020B0604020202020204" charset="0"/>
              </a:rPr>
              <a:t> @GoodEmpCharter</a:t>
            </a:r>
          </a:p>
          <a:p>
            <a:pPr lvl="0" algn="ctr">
              <a:lnSpc>
                <a:spcPct val="150000"/>
              </a:lnSpc>
            </a:pPr>
            <a:r>
              <a:rPr lang="en-GB">
                <a:solidFill>
                  <a:schemeClr val="bg1"/>
                </a:solidFill>
                <a:latin typeface="Red Hat Display" panose="020B0604020202020204" charset="0"/>
              </a:rPr>
              <a:t>#GoodPracticePowerHour</a:t>
            </a:r>
          </a:p>
        </p:txBody>
      </p:sp>
      <p:pic>
        <p:nvPicPr>
          <p:cNvPr id="2" name="Picture 1">
            <a:extLst>
              <a:ext uri="{FF2B5EF4-FFF2-40B4-BE49-F238E27FC236}">
                <a16:creationId xmlns:a16="http://schemas.microsoft.com/office/drawing/2014/main" id="{A498AD83-A89E-447C-8B77-7E398CBB85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0108" y="4504002"/>
            <a:ext cx="387413" cy="387413"/>
          </a:xfrm>
          <a:prstGeom prst="rect">
            <a:avLst/>
          </a:prstGeom>
        </p:spPr>
      </p:pic>
      <p:sp>
        <p:nvSpPr>
          <p:cNvPr id="7" name="Title 1">
            <a:extLst>
              <a:ext uri="{FF2B5EF4-FFF2-40B4-BE49-F238E27FC236}">
                <a16:creationId xmlns:a16="http://schemas.microsoft.com/office/drawing/2014/main" id="{3AE00FC7-D605-44D3-9CAB-E31AA53FCF46}"/>
              </a:ext>
            </a:extLst>
          </p:cNvPr>
          <p:cNvSpPr txBox="1">
            <a:spLocks/>
          </p:cNvSpPr>
          <p:nvPr/>
        </p:nvSpPr>
        <p:spPr>
          <a:xfrm>
            <a:off x="167524" y="1097509"/>
            <a:ext cx="4332375" cy="1418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sz="2800" b="1">
              <a:solidFill>
                <a:srgbClr val="FF6600"/>
              </a:solidFill>
              <a:latin typeface="Red Hat Display" panose="020B0604020202020204" charset="0"/>
            </a:endParaRPr>
          </a:p>
        </p:txBody>
      </p:sp>
      <p:sp>
        <p:nvSpPr>
          <p:cNvPr id="9" name="TextBox 8">
            <a:extLst>
              <a:ext uri="{FF2B5EF4-FFF2-40B4-BE49-F238E27FC236}">
                <a16:creationId xmlns:a16="http://schemas.microsoft.com/office/drawing/2014/main" id="{11C52A0C-38BD-4BEA-942E-9647F1392EF0}"/>
              </a:ext>
            </a:extLst>
          </p:cNvPr>
          <p:cNvSpPr txBox="1"/>
          <p:nvPr/>
        </p:nvSpPr>
        <p:spPr>
          <a:xfrm>
            <a:off x="167524" y="4334675"/>
            <a:ext cx="1172665"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Supported by</a:t>
            </a:r>
          </a:p>
        </p:txBody>
      </p:sp>
      <p:pic>
        <p:nvPicPr>
          <p:cNvPr id="10" name="Picture 9" descr="A black sign with white text&#10;&#10;Description automatically generated">
            <a:extLst>
              <a:ext uri="{FF2B5EF4-FFF2-40B4-BE49-F238E27FC236}">
                <a16:creationId xmlns:a16="http://schemas.microsoft.com/office/drawing/2014/main" id="{A564C758-FBD2-4CD0-AA7E-6623E81B2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125" y="182284"/>
            <a:ext cx="3274475" cy="2333625"/>
          </a:xfrm>
          <a:prstGeom prst="rect">
            <a:avLst/>
          </a:prstGeom>
        </p:spPr>
      </p:pic>
      <p:sp>
        <p:nvSpPr>
          <p:cNvPr id="3" name="TextBox 2">
            <a:extLst>
              <a:ext uri="{FF2B5EF4-FFF2-40B4-BE49-F238E27FC236}">
                <a16:creationId xmlns:a16="http://schemas.microsoft.com/office/drawing/2014/main" id="{59938FF6-BF9E-195C-F57D-DFE028E95D2C}"/>
              </a:ext>
            </a:extLst>
          </p:cNvPr>
          <p:cNvSpPr txBox="1"/>
          <p:nvPr/>
        </p:nvSpPr>
        <p:spPr>
          <a:xfrm>
            <a:off x="167524" y="1299553"/>
            <a:ext cx="4114800" cy="461665"/>
          </a:xfrm>
          <a:prstGeom prst="rect">
            <a:avLst/>
          </a:prstGeom>
          <a:noFill/>
        </p:spPr>
        <p:txBody>
          <a:bodyPr wrap="square" rtlCol="0">
            <a:spAutoFit/>
          </a:bodyPr>
          <a:lstStyle/>
          <a:p>
            <a:r>
              <a:rPr lang="en-GB" sz="2400" b="1" dirty="0">
                <a:solidFill>
                  <a:srgbClr val="1E3D74"/>
                </a:solidFill>
                <a:latin typeface="Red Hat Display" panose="020B0604020202020204" charset="0"/>
              </a:rPr>
              <a:t>Thank You for Attending</a:t>
            </a:r>
          </a:p>
        </p:txBody>
      </p:sp>
    </p:spTree>
    <p:extLst>
      <p:ext uri="{BB962C8B-B14F-4D97-AF65-F5344CB8AC3E}">
        <p14:creationId xmlns:p14="http://schemas.microsoft.com/office/powerpoint/2010/main" val="2929232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CE0082-DA22-7F84-1AEC-07ACB63ED010}"/>
              </a:ext>
            </a:extLst>
          </p:cNvPr>
          <p:cNvSpPr/>
          <p:nvPr/>
        </p:nvSpPr>
        <p:spPr>
          <a:xfrm>
            <a:off x="2883049" y="4819426"/>
            <a:ext cx="3248810" cy="2366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075313-4117-5861-5B93-72AD69AD9377}"/>
              </a:ext>
            </a:extLst>
          </p:cNvPr>
          <p:cNvSpPr>
            <a:spLocks noGrp="1"/>
          </p:cNvSpPr>
          <p:nvPr>
            <p:ph type="title"/>
          </p:nvPr>
        </p:nvSpPr>
        <p:spPr/>
        <p:txBody>
          <a:bodyPr/>
          <a:lstStyle/>
          <a:p>
            <a:r>
              <a:rPr lang="en-GB" sz="2800">
                <a:solidFill>
                  <a:srgbClr val="FF6600"/>
                </a:solidFill>
              </a:rPr>
              <a:t>Housekeeping</a:t>
            </a:r>
          </a:p>
        </p:txBody>
      </p:sp>
      <p:sp>
        <p:nvSpPr>
          <p:cNvPr id="3" name="Text Placeholder 2">
            <a:extLst>
              <a:ext uri="{FF2B5EF4-FFF2-40B4-BE49-F238E27FC236}">
                <a16:creationId xmlns:a16="http://schemas.microsoft.com/office/drawing/2014/main" id="{12158524-1A6D-5078-7EF1-233EFE953E94}"/>
              </a:ext>
            </a:extLst>
          </p:cNvPr>
          <p:cNvSpPr>
            <a:spLocks noGrp="1"/>
          </p:cNvSpPr>
          <p:nvPr>
            <p:ph type="body" idx="1"/>
          </p:nvPr>
        </p:nvSpPr>
        <p:spPr>
          <a:xfrm>
            <a:off x="541386" y="1585376"/>
            <a:ext cx="7788698" cy="2319874"/>
          </a:xfrm>
        </p:spPr>
        <p:txBody>
          <a:bodyPr/>
          <a:lstStyle/>
          <a:p>
            <a:pPr>
              <a:buFont typeface="Arial" panose="020B0604020202020204" pitchFamily="34" charset="0"/>
              <a:buChar char="•"/>
            </a:pPr>
            <a:r>
              <a:rPr lang="en-GB" sz="1800" dirty="0"/>
              <a:t>This webinar is recorded</a:t>
            </a:r>
          </a:p>
          <a:p>
            <a:pPr>
              <a:buFont typeface="Arial" panose="020B0604020202020204" pitchFamily="34" charset="0"/>
              <a:buChar char="•"/>
            </a:pPr>
            <a:r>
              <a:rPr lang="en-GB" sz="1800" dirty="0"/>
              <a:t>Chat function to connect with attendees</a:t>
            </a:r>
          </a:p>
          <a:p>
            <a:pPr>
              <a:buFont typeface="Arial" panose="020B0604020202020204" pitchFamily="34" charset="0"/>
              <a:buChar char="•"/>
            </a:pPr>
            <a:r>
              <a:rPr lang="en-GB" sz="1800" dirty="0"/>
              <a:t>Q&amp;A function specifically for questions</a:t>
            </a:r>
          </a:p>
          <a:p>
            <a:pPr>
              <a:buFont typeface="Arial" panose="020B0604020202020204" pitchFamily="34" charset="0"/>
              <a:buChar char="•"/>
            </a:pPr>
            <a:r>
              <a:rPr lang="en-GB" sz="1800" dirty="0"/>
              <a:t>Please keep microphones muted unless asking a question</a:t>
            </a:r>
          </a:p>
          <a:p>
            <a:pPr>
              <a:buFont typeface="Arial" panose="020B0604020202020204" pitchFamily="34" charset="0"/>
              <a:buChar char="•"/>
            </a:pPr>
            <a:r>
              <a:rPr lang="en-GB" sz="1800" dirty="0"/>
              <a:t>Reaction button</a:t>
            </a:r>
          </a:p>
        </p:txBody>
      </p:sp>
      <p:sp>
        <p:nvSpPr>
          <p:cNvPr id="10" name="Rectangle 9">
            <a:extLst>
              <a:ext uri="{FF2B5EF4-FFF2-40B4-BE49-F238E27FC236}">
                <a16:creationId xmlns:a16="http://schemas.microsoft.com/office/drawing/2014/main" id="{896D639C-E891-E3DA-6581-F063EBFC1F6F}"/>
              </a:ext>
            </a:extLst>
          </p:cNvPr>
          <p:cNvSpPr/>
          <p:nvPr/>
        </p:nvSpPr>
        <p:spPr>
          <a:xfrm>
            <a:off x="3133648" y="4787153"/>
            <a:ext cx="3334871"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6600"/>
                </a:solidFill>
                <a:effectLst/>
                <a:uLnTx/>
                <a:uFillTx/>
                <a:latin typeface="Red Hat Display" panose="020B0604020202020204" charset="0"/>
                <a:sym typeface="Arial"/>
              </a:rPr>
              <a:t>#GoodPracticePowerHour</a:t>
            </a:r>
          </a:p>
        </p:txBody>
      </p:sp>
    </p:spTree>
    <p:extLst>
      <p:ext uri="{BB962C8B-B14F-4D97-AF65-F5344CB8AC3E}">
        <p14:creationId xmlns:p14="http://schemas.microsoft.com/office/powerpoint/2010/main" val="39928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0E7584-C89F-5E03-6C43-050FEED6C516}"/>
              </a:ext>
            </a:extLst>
          </p:cNvPr>
          <p:cNvSpPr txBox="1"/>
          <p:nvPr/>
        </p:nvSpPr>
        <p:spPr>
          <a:xfrm>
            <a:off x="1236238" y="1398314"/>
            <a:ext cx="6224013" cy="2308324"/>
          </a:xfrm>
          <a:prstGeom prst="rect">
            <a:avLst/>
          </a:prstGeom>
          <a:noFill/>
        </p:spPr>
        <p:txBody>
          <a:bodyPr wrap="square" rtlCol="0">
            <a:spAutoFit/>
          </a:bodyPr>
          <a:lstStyle/>
          <a:p>
            <a:pPr algn="ctr"/>
            <a:r>
              <a:rPr lang="en-GB" sz="3200" b="1" dirty="0">
                <a:solidFill>
                  <a:srgbClr val="FF6600"/>
                </a:solidFill>
                <a:latin typeface="Red Hat Display" panose="020B0604020202020204" charset="0"/>
              </a:rPr>
              <a:t>Health &amp; Wellbeing</a:t>
            </a:r>
          </a:p>
          <a:p>
            <a:pPr algn="ctr"/>
            <a:endParaRPr lang="en-GB" sz="3200" dirty="0">
              <a:latin typeface="Red Hat Display" panose="020B0604020202020204" charset="0"/>
            </a:endParaRPr>
          </a:p>
          <a:p>
            <a:pPr algn="ctr"/>
            <a:r>
              <a:rPr lang="en-GB" sz="2800" b="1" dirty="0">
                <a:solidFill>
                  <a:schemeClr val="bg1"/>
                </a:solidFill>
                <a:latin typeface="Red Hat Display" panose="020B0604020202020204" charset="0"/>
              </a:rPr>
              <a:t>Nicola Ryan &amp; Donald Moore</a:t>
            </a:r>
          </a:p>
          <a:p>
            <a:pPr algn="ctr"/>
            <a:r>
              <a:rPr lang="en-GB" sz="2400" i="1" dirty="0">
                <a:solidFill>
                  <a:schemeClr val="bg1"/>
                </a:solidFill>
                <a:latin typeface="Red Hat Display" panose="020B0604020202020204" charset="0"/>
              </a:rPr>
              <a:t>Director of Colleague Support and Chair</a:t>
            </a:r>
          </a:p>
          <a:p>
            <a:pPr algn="ctr"/>
            <a:r>
              <a:rPr lang="en-GB" sz="2800" b="1" dirty="0">
                <a:solidFill>
                  <a:schemeClr val="bg1"/>
                </a:solidFill>
                <a:latin typeface="Red Hat Display" panose="020B0604020202020204" charset="0"/>
              </a:rPr>
              <a:t>One+All</a:t>
            </a:r>
          </a:p>
        </p:txBody>
      </p:sp>
    </p:spTree>
    <p:extLst>
      <p:ext uri="{BB962C8B-B14F-4D97-AF65-F5344CB8AC3E}">
        <p14:creationId xmlns:p14="http://schemas.microsoft.com/office/powerpoint/2010/main" val="3351056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idx="4294967295"/>
          </p:nvPr>
        </p:nvSpPr>
        <p:spPr>
          <a:xfrm rot="-1040050">
            <a:off x="394088" y="1468483"/>
            <a:ext cx="5111026" cy="101063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200"/>
              <a:buFont typeface="Merriweather"/>
              <a:buNone/>
            </a:pPr>
            <a:r>
              <a:rPr lang="en-GB" sz="3000" b="1">
                <a:solidFill>
                  <a:schemeClr val="lt1"/>
                </a:solidFill>
                <a:latin typeface="Merriweather"/>
                <a:ea typeface="Merriweather"/>
                <a:cs typeface="Merriweather"/>
                <a:sym typeface="Merriweather"/>
              </a:rPr>
              <a:t>9 steps to Financial Wellbeing</a:t>
            </a:r>
            <a:endParaRPr sz="3000" b="1">
              <a:solidFill>
                <a:schemeClr val="lt1"/>
              </a:solidFill>
            </a:endParaRPr>
          </a:p>
        </p:txBody>
      </p:sp>
      <p:pic>
        <p:nvPicPr>
          <p:cNvPr id="61" name="Google Shape;61;p14"/>
          <p:cNvPicPr preferRelativeResize="0"/>
          <p:nvPr/>
        </p:nvPicPr>
        <p:blipFill>
          <a:blip r:embed="rId4">
            <a:alphaModFix/>
          </a:blip>
          <a:stretch>
            <a:fillRect/>
          </a:stretch>
        </p:blipFill>
        <p:spPr>
          <a:xfrm>
            <a:off x="357313" y="3345975"/>
            <a:ext cx="3860225" cy="1425200"/>
          </a:xfrm>
          <a:prstGeom prst="rect">
            <a:avLst/>
          </a:prstGeom>
          <a:noFill/>
          <a:ln>
            <a:noFill/>
          </a:ln>
        </p:spPr>
      </p:pic>
      <p:sp>
        <p:nvSpPr>
          <p:cNvPr id="62" name="Google Shape;62;p14"/>
          <p:cNvSpPr txBox="1"/>
          <p:nvPr/>
        </p:nvSpPr>
        <p:spPr>
          <a:xfrm>
            <a:off x="2487450" y="3345975"/>
            <a:ext cx="1730100" cy="444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000000"/>
                </a:solidFill>
                <a:effectLst/>
                <a:uLnTx/>
                <a:uFillTx/>
                <a:latin typeface="Space Grotesk"/>
                <a:ea typeface="Space Grotesk"/>
                <a:cs typeface="Space Grotesk"/>
                <a:sym typeface="Space Grotesk"/>
              </a:rPr>
              <a:t>December 2023</a:t>
            </a:r>
            <a:endParaRPr kumimoji="0" sz="1500" b="0" i="0" u="none" strike="noStrike" kern="0" cap="none" spc="0" normalizeH="0" baseline="0" noProof="0">
              <a:ln>
                <a:noFill/>
              </a:ln>
              <a:solidFill>
                <a:srgbClr val="000000"/>
              </a:solidFill>
              <a:effectLst/>
              <a:uLnTx/>
              <a:uFillTx/>
              <a:latin typeface="Space Grotesk"/>
              <a:ea typeface="Space Grotesk"/>
              <a:cs typeface="Space Grotesk"/>
              <a:sym typeface="Space Grotes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body" idx="1"/>
          </p:nvPr>
        </p:nvSpPr>
        <p:spPr>
          <a:xfrm>
            <a:off x="483906" y="927550"/>
            <a:ext cx="7473300" cy="18708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None/>
            </a:pPr>
            <a:endParaRPr sz="5600" b="1">
              <a:solidFill>
                <a:srgbClr val="EE2461"/>
              </a:solidFill>
              <a:latin typeface="Merriweather"/>
              <a:ea typeface="Merriweather"/>
              <a:cs typeface="Merriweather"/>
              <a:sym typeface="Merriweather"/>
            </a:endParaRPr>
          </a:p>
          <a:p>
            <a:pPr marL="914400" lvl="0" indent="-311150" algn="just" rtl="0">
              <a:lnSpc>
                <a:spcPct val="200000"/>
              </a:lnSpc>
              <a:spcBef>
                <a:spcPts val="120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Pay the Real Living Wage and comply with living hours</a:t>
            </a:r>
            <a:endParaRPr sz="5200" b="1">
              <a:solidFill>
                <a:srgbClr val="3A3838"/>
              </a:solidFill>
              <a:latin typeface="Space Grotesk"/>
              <a:ea typeface="Space Grotesk"/>
              <a:cs typeface="Space Grotesk"/>
              <a:sym typeface="Space Grotesk"/>
            </a:endParaRPr>
          </a:p>
          <a:p>
            <a:pPr marL="914400" lvl="0" indent="-311150" algn="just" rtl="0">
              <a:lnSpc>
                <a:spcPct val="200000"/>
              </a:lnSpc>
              <a:spcBef>
                <a:spcPts val="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Too many workers on low pay and insecure work - zero hours, etc.</a:t>
            </a:r>
            <a:endParaRPr sz="5200" b="1">
              <a:solidFill>
                <a:srgbClr val="3A3838"/>
              </a:solidFill>
              <a:latin typeface="Space Grotesk"/>
              <a:ea typeface="Space Grotesk"/>
              <a:cs typeface="Space Grotesk"/>
              <a:sym typeface="Space Grotesk"/>
            </a:endParaRPr>
          </a:p>
          <a:p>
            <a:pPr marL="914400" lvl="0" indent="-311150" algn="just" rtl="0">
              <a:lnSpc>
                <a:spcPct val="200000"/>
              </a:lnSpc>
              <a:spcBef>
                <a:spcPts val="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1 in 4 children in GM in poverty - half with working parents</a:t>
            </a:r>
            <a:endParaRPr sz="5200" b="1">
              <a:solidFill>
                <a:srgbClr val="3A3838"/>
              </a:solidFill>
              <a:latin typeface="Space Grotesk"/>
              <a:ea typeface="Space Grotesk"/>
              <a:cs typeface="Space Grotesk"/>
              <a:sym typeface="Space Grotesk"/>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pic>
        <p:nvPicPr>
          <p:cNvPr id="68" name="Google Shape;68;p15"/>
          <p:cNvPicPr preferRelativeResize="0"/>
          <p:nvPr/>
        </p:nvPicPr>
        <p:blipFill>
          <a:blip r:embed="rId4">
            <a:alphaModFix/>
          </a:blip>
          <a:stretch>
            <a:fillRect/>
          </a:stretch>
        </p:blipFill>
        <p:spPr>
          <a:xfrm>
            <a:off x="5868425" y="2510650"/>
            <a:ext cx="2885925" cy="1948300"/>
          </a:xfrm>
          <a:prstGeom prst="rect">
            <a:avLst/>
          </a:prstGeom>
          <a:noFill/>
          <a:ln>
            <a:noFill/>
          </a:ln>
        </p:spPr>
      </p:pic>
      <p:sp>
        <p:nvSpPr>
          <p:cNvPr id="69" name="Google Shape;69;p15"/>
          <p:cNvSpPr txBox="1"/>
          <p:nvPr/>
        </p:nvSpPr>
        <p:spPr>
          <a:xfrm>
            <a:off x="841675" y="405250"/>
            <a:ext cx="63747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Pts val="1100"/>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ONE - PAY &amp; SECURE WORK</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body" idx="1"/>
          </p:nvPr>
        </p:nvSpPr>
        <p:spPr>
          <a:xfrm>
            <a:off x="2680825" y="1158775"/>
            <a:ext cx="5525400" cy="1083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None/>
            </a:pPr>
            <a:endParaRPr sz="5600" b="1">
              <a:solidFill>
                <a:srgbClr val="3A3838"/>
              </a:solidFill>
              <a:latin typeface="Merriweather"/>
              <a:ea typeface="Merriweather"/>
              <a:cs typeface="Merriweather"/>
              <a:sym typeface="Merriweather"/>
            </a:endParaRPr>
          </a:p>
          <a:p>
            <a:pPr marL="457200" lvl="0" indent="-311150" algn="just" rtl="0">
              <a:lnSpc>
                <a:spcPct val="115000"/>
              </a:lnSpc>
              <a:spcBef>
                <a:spcPts val="120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Offer interest free loans for those unprepared events.  Fridge broken, boiler repairs, car repairs - avoid colleagues using payday lenders</a:t>
            </a:r>
            <a:endParaRPr sz="5200" b="1">
              <a:solidFill>
                <a:srgbClr val="3A3838"/>
              </a:solidFill>
              <a:latin typeface="Space Grotesk"/>
              <a:ea typeface="Space Grotesk"/>
              <a:cs typeface="Space Grotesk"/>
              <a:sym typeface="Space Grotesk"/>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pic>
        <p:nvPicPr>
          <p:cNvPr id="75" name="Google Shape;75;p16"/>
          <p:cNvPicPr preferRelativeResize="0"/>
          <p:nvPr/>
        </p:nvPicPr>
        <p:blipFill>
          <a:blip r:embed="rId4">
            <a:alphaModFix/>
          </a:blip>
          <a:stretch>
            <a:fillRect/>
          </a:stretch>
        </p:blipFill>
        <p:spPr>
          <a:xfrm>
            <a:off x="710213" y="2331837"/>
            <a:ext cx="2354136" cy="1763125"/>
          </a:xfrm>
          <a:prstGeom prst="rect">
            <a:avLst/>
          </a:prstGeom>
          <a:noFill/>
          <a:ln>
            <a:noFill/>
          </a:ln>
        </p:spPr>
      </p:pic>
      <p:cxnSp>
        <p:nvCxnSpPr>
          <p:cNvPr id="76" name="Google Shape;76;p16"/>
          <p:cNvCxnSpPr/>
          <p:nvPr/>
        </p:nvCxnSpPr>
        <p:spPr>
          <a:xfrm>
            <a:off x="826938" y="2365600"/>
            <a:ext cx="2027100" cy="1695600"/>
          </a:xfrm>
          <a:prstGeom prst="straightConnector1">
            <a:avLst/>
          </a:prstGeom>
          <a:noFill/>
          <a:ln w="114300" cap="flat" cmpd="sng">
            <a:solidFill>
              <a:srgbClr val="FF0000"/>
            </a:solidFill>
            <a:prstDash val="solid"/>
            <a:round/>
            <a:headEnd type="none" w="med" len="med"/>
            <a:tailEnd type="none" w="med" len="med"/>
          </a:ln>
        </p:spPr>
      </p:cxnSp>
      <p:cxnSp>
        <p:nvCxnSpPr>
          <p:cNvPr id="77" name="Google Shape;77;p16"/>
          <p:cNvCxnSpPr/>
          <p:nvPr/>
        </p:nvCxnSpPr>
        <p:spPr>
          <a:xfrm rot="10800000" flipH="1">
            <a:off x="1112550" y="2285950"/>
            <a:ext cx="1951800" cy="1854900"/>
          </a:xfrm>
          <a:prstGeom prst="straightConnector1">
            <a:avLst/>
          </a:prstGeom>
          <a:noFill/>
          <a:ln w="114300" cap="flat" cmpd="sng">
            <a:solidFill>
              <a:srgbClr val="FF0000"/>
            </a:solidFill>
            <a:prstDash val="solid"/>
            <a:round/>
            <a:headEnd type="none" w="med" len="med"/>
            <a:tailEnd type="none" w="med" len="med"/>
          </a:ln>
        </p:spPr>
      </p:cxnSp>
      <p:sp>
        <p:nvSpPr>
          <p:cNvPr id="78" name="Google Shape;78;p16"/>
          <p:cNvSpPr txBox="1"/>
          <p:nvPr/>
        </p:nvSpPr>
        <p:spPr>
          <a:xfrm>
            <a:off x="709175" y="366300"/>
            <a:ext cx="63747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TWO - CRISIS LOANS</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pic>
        <p:nvPicPr>
          <p:cNvPr id="83" name="Google Shape;83;p17"/>
          <p:cNvPicPr preferRelativeResize="0"/>
          <p:nvPr/>
        </p:nvPicPr>
        <p:blipFill>
          <a:blip r:embed="rId4">
            <a:alphaModFix/>
          </a:blip>
          <a:stretch>
            <a:fillRect/>
          </a:stretch>
        </p:blipFill>
        <p:spPr>
          <a:xfrm>
            <a:off x="280600" y="2992575"/>
            <a:ext cx="2814826" cy="1315250"/>
          </a:xfrm>
          <a:prstGeom prst="rect">
            <a:avLst/>
          </a:prstGeom>
          <a:noFill/>
          <a:ln>
            <a:noFill/>
          </a:ln>
        </p:spPr>
      </p:pic>
      <p:sp>
        <p:nvSpPr>
          <p:cNvPr id="84" name="Google Shape;84;p17"/>
          <p:cNvSpPr txBox="1">
            <a:spLocks noGrp="1"/>
          </p:cNvSpPr>
          <p:nvPr>
            <p:ph type="body" idx="1"/>
          </p:nvPr>
        </p:nvSpPr>
        <p:spPr>
          <a:xfrm>
            <a:off x="709200" y="1083250"/>
            <a:ext cx="5611200" cy="1612500"/>
          </a:xfrm>
          <a:prstGeom prst="rect">
            <a:avLst/>
          </a:prstGeom>
          <a:noFill/>
          <a:ln>
            <a:noFill/>
          </a:ln>
        </p:spPr>
        <p:txBody>
          <a:bodyPr spcFirstLastPara="1" wrap="square" lIns="91425" tIns="45700" rIns="91425" bIns="45700" anchor="t" anchorCtr="0">
            <a:normAutofit fontScale="25000" lnSpcReduction="20000"/>
          </a:bodyPr>
          <a:lstStyle/>
          <a:p>
            <a:pPr marL="457200" lvl="0" indent="-311150" algn="l" rtl="0">
              <a:lnSpc>
                <a:spcPct val="115000"/>
              </a:lnSpc>
              <a:spcBef>
                <a:spcPts val="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You don’t learn how to budget at school and many people don’t do this well enough  </a:t>
            </a:r>
            <a:endParaRPr sz="5200" b="1">
              <a:solidFill>
                <a:srgbClr val="3A3838"/>
              </a:solidFill>
              <a:latin typeface="Space Grotesk"/>
              <a:ea typeface="Space Grotesk"/>
              <a:cs typeface="Space Grotesk"/>
              <a:sym typeface="Space Grotesk"/>
            </a:endParaRPr>
          </a:p>
          <a:p>
            <a:pPr marL="457200" lvl="0" indent="-311150" algn="l" rtl="0">
              <a:lnSpc>
                <a:spcPct val="115000"/>
              </a:lnSpc>
              <a:spcBef>
                <a:spcPts val="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Check your monthly spending, do you need all those streaming services? </a:t>
            </a:r>
            <a:endParaRPr sz="5200" b="1">
              <a:solidFill>
                <a:srgbClr val="3A3838"/>
              </a:solidFill>
              <a:latin typeface="Space Grotesk"/>
              <a:ea typeface="Space Grotesk"/>
              <a:cs typeface="Space Grotesk"/>
              <a:sym typeface="Space Grotesk"/>
            </a:endParaRPr>
          </a:p>
          <a:p>
            <a:pPr marL="457200" lvl="0" indent="-311150" algn="l" rtl="0">
              <a:lnSpc>
                <a:spcPct val="115000"/>
              </a:lnSpc>
              <a:spcBef>
                <a:spcPts val="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Use Martin Lewis TV and websites &amp; comparison sites. Money Helper - gov’t linked site </a:t>
            </a:r>
            <a:endParaRPr sz="5200" b="1">
              <a:solidFill>
                <a:srgbClr val="3A3838"/>
              </a:solidFill>
              <a:latin typeface="Space Grotesk"/>
              <a:ea typeface="Space Grotesk"/>
              <a:cs typeface="Space Grotesk"/>
              <a:sym typeface="Space Grotesk"/>
            </a:endParaRPr>
          </a:p>
          <a:p>
            <a:pPr marL="914400" lvl="0" indent="0" algn="l" rtl="0">
              <a:lnSpc>
                <a:spcPct val="100000"/>
              </a:lnSpc>
              <a:spcBef>
                <a:spcPts val="1200"/>
              </a:spcBef>
              <a:spcAft>
                <a:spcPts val="0"/>
              </a:spcAft>
              <a:buNone/>
            </a:pPr>
            <a:endParaRPr sz="5200">
              <a:solidFill>
                <a:srgbClr val="3A3838"/>
              </a:solidFill>
              <a:latin typeface="Space Grotesk Light"/>
              <a:ea typeface="Space Grotesk Light"/>
              <a:cs typeface="Space Grotesk Light"/>
              <a:sym typeface="Space Grotesk Light"/>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sp>
        <p:nvSpPr>
          <p:cNvPr id="85" name="Google Shape;85;p17"/>
          <p:cNvSpPr txBox="1"/>
          <p:nvPr/>
        </p:nvSpPr>
        <p:spPr>
          <a:xfrm>
            <a:off x="483250" y="339200"/>
            <a:ext cx="55020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THREE - MONEY MANAGEMENT</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pic>
        <p:nvPicPr>
          <p:cNvPr id="86" name="Google Shape;86;p17"/>
          <p:cNvPicPr preferRelativeResize="0"/>
          <p:nvPr/>
        </p:nvPicPr>
        <p:blipFill>
          <a:blip r:embed="rId5">
            <a:alphaModFix/>
          </a:blip>
          <a:stretch>
            <a:fillRect/>
          </a:stretch>
        </p:blipFill>
        <p:spPr>
          <a:xfrm>
            <a:off x="6270050" y="861500"/>
            <a:ext cx="2608532" cy="1612399"/>
          </a:xfrm>
          <a:prstGeom prst="rect">
            <a:avLst/>
          </a:prstGeom>
          <a:noFill/>
          <a:ln>
            <a:noFill/>
          </a:ln>
        </p:spPr>
      </p:pic>
      <p:sp>
        <p:nvSpPr>
          <p:cNvPr id="87" name="Google Shape;87;p17"/>
          <p:cNvSpPr txBox="1"/>
          <p:nvPr/>
        </p:nvSpPr>
        <p:spPr>
          <a:xfrm>
            <a:off x="3095425" y="3039325"/>
            <a:ext cx="5847000" cy="1449600"/>
          </a:xfrm>
          <a:prstGeom prst="rect">
            <a:avLst/>
          </a:prstGeom>
          <a:noFill/>
          <a:ln>
            <a:noFill/>
          </a:ln>
        </p:spPr>
        <p:txBody>
          <a:bodyPr spcFirstLastPara="1" wrap="square" lIns="91425" tIns="91425" rIns="91425" bIns="91425" anchor="t" anchorCtr="0">
            <a:noAutofit/>
          </a:bodyPr>
          <a:lstStyle/>
          <a:p>
            <a:pPr marL="457200" marR="0" lvl="0" indent="-311150" algn="l" defTabSz="914400" rtl="0" eaLnBrk="1" fontAlgn="auto" latinLnBrk="0" hangingPunct="1">
              <a:lnSpc>
                <a:spcPct val="115000"/>
              </a:lnSpc>
              <a:spcBef>
                <a:spcPts val="0"/>
              </a:spcBef>
              <a:spcAft>
                <a:spcPts val="0"/>
              </a:spcAft>
              <a:buClr>
                <a:srgbClr val="3A3838"/>
              </a:buClr>
              <a:buSzPts val="1300"/>
              <a:buFont typeface="Space Grotesk"/>
              <a:buChar char="❏"/>
              <a:tabLst/>
              <a:defRPr/>
            </a:pPr>
            <a:r>
              <a:rPr kumimoji="0" lang="en-GB" sz="1300" b="1" i="0" u="none" strike="noStrike" kern="0" cap="none" spc="0" normalizeH="0" baseline="0" noProof="0">
                <a:ln>
                  <a:noFill/>
                </a:ln>
                <a:solidFill>
                  <a:srgbClr val="3A3838"/>
                </a:solidFill>
                <a:effectLst/>
                <a:uLnTx/>
                <a:uFillTx/>
                <a:latin typeface="Space Grotesk"/>
                <a:ea typeface="Space Grotesk"/>
                <a:cs typeface="Space Grotesk"/>
                <a:sym typeface="Space Grotesk"/>
              </a:rPr>
              <a:t>£15bn in unclaimed benefits, check with council, Universal Credit etc </a:t>
            </a:r>
            <a:endParaRPr kumimoji="0" sz="1300" b="1" i="0" u="none" strike="noStrike" kern="0" cap="none" spc="0" normalizeH="0" baseline="0" noProof="0">
              <a:ln>
                <a:noFill/>
              </a:ln>
              <a:solidFill>
                <a:srgbClr val="3A3838"/>
              </a:solidFill>
              <a:effectLst/>
              <a:uLnTx/>
              <a:uFillTx/>
              <a:latin typeface="Space Grotesk"/>
              <a:ea typeface="Space Grotesk"/>
              <a:cs typeface="Space Grotesk"/>
              <a:sym typeface="Space Grotesk"/>
            </a:endParaRPr>
          </a:p>
          <a:p>
            <a:pPr marL="457200" marR="0" lvl="0" indent="-311150" algn="l" defTabSz="914400" rtl="0" eaLnBrk="1" fontAlgn="auto" latinLnBrk="0" hangingPunct="1">
              <a:lnSpc>
                <a:spcPct val="115000"/>
              </a:lnSpc>
              <a:spcBef>
                <a:spcPts val="0"/>
              </a:spcBef>
              <a:spcAft>
                <a:spcPts val="0"/>
              </a:spcAft>
              <a:buClr>
                <a:srgbClr val="3A3838"/>
              </a:buClr>
              <a:buSzPts val="1300"/>
              <a:buFont typeface="Space Grotesk"/>
              <a:buChar char="❏"/>
              <a:tabLst/>
              <a:defRPr/>
            </a:pPr>
            <a:r>
              <a:rPr kumimoji="0" lang="en-GB" sz="1300" b="1" i="0" u="none" strike="noStrike" kern="0" cap="none" spc="0" normalizeH="0" baseline="0" noProof="0">
                <a:ln>
                  <a:noFill/>
                </a:ln>
                <a:solidFill>
                  <a:srgbClr val="3A3838"/>
                </a:solidFill>
                <a:effectLst/>
                <a:uLnTx/>
                <a:uFillTx/>
                <a:latin typeface="Space Grotesk"/>
                <a:ea typeface="Space Grotesk"/>
                <a:cs typeface="Space Grotesk"/>
                <a:sym typeface="Space Grotesk"/>
              </a:rPr>
              <a:t>Use cash rather than cards may mean you spend more carefully </a:t>
            </a:r>
            <a:endParaRPr kumimoji="0" sz="1300" b="1" i="0" u="none" strike="noStrike" kern="0" cap="none" spc="0" normalizeH="0" baseline="0" noProof="0">
              <a:ln>
                <a:noFill/>
              </a:ln>
              <a:solidFill>
                <a:srgbClr val="3A3838"/>
              </a:solidFill>
              <a:effectLst/>
              <a:uLnTx/>
              <a:uFillTx/>
              <a:latin typeface="Space Grotesk"/>
              <a:ea typeface="Space Grotesk"/>
              <a:cs typeface="Space Grotesk"/>
              <a:sym typeface="Space Grotesk"/>
            </a:endParaRPr>
          </a:p>
          <a:p>
            <a:pPr marL="457200" marR="0" lvl="0" indent="-311150" algn="l" defTabSz="914400" rtl="0" eaLnBrk="1" fontAlgn="auto" latinLnBrk="0" hangingPunct="1">
              <a:lnSpc>
                <a:spcPct val="115000"/>
              </a:lnSpc>
              <a:spcBef>
                <a:spcPts val="0"/>
              </a:spcBef>
              <a:spcAft>
                <a:spcPts val="0"/>
              </a:spcAft>
              <a:buClr>
                <a:srgbClr val="3A3838"/>
              </a:buClr>
              <a:buSzPts val="1300"/>
              <a:buFont typeface="Space Grotesk"/>
              <a:buChar char="❏"/>
              <a:tabLst/>
              <a:defRPr/>
            </a:pPr>
            <a:r>
              <a:rPr kumimoji="0" lang="en-GB" sz="1300" b="1" i="0" u="none" strike="noStrike" kern="0" cap="none" spc="0" normalizeH="0" baseline="0" noProof="0">
                <a:ln>
                  <a:noFill/>
                </a:ln>
                <a:solidFill>
                  <a:srgbClr val="3A3838"/>
                </a:solidFill>
                <a:effectLst/>
                <a:uLnTx/>
                <a:uFillTx/>
                <a:latin typeface="Space Grotesk"/>
                <a:ea typeface="Space Grotesk"/>
                <a:cs typeface="Space Grotesk"/>
                <a:sym typeface="Space Grotesk"/>
              </a:rPr>
              <a:t>Can you arrange money management training? - many banks offer it for free</a:t>
            </a:r>
            <a:endParaRPr kumimoji="0" sz="1300" b="1"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body" idx="1"/>
          </p:nvPr>
        </p:nvSpPr>
        <p:spPr>
          <a:xfrm>
            <a:off x="1917125" y="3023575"/>
            <a:ext cx="6936000" cy="10431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None/>
            </a:pPr>
            <a:endParaRPr sz="4400" b="1">
              <a:solidFill>
                <a:srgbClr val="3A3838"/>
              </a:solidFill>
              <a:latin typeface="Space Grotesk"/>
              <a:ea typeface="Space Grotesk"/>
              <a:cs typeface="Space Grotesk"/>
              <a:sym typeface="Space Grotesk"/>
            </a:endParaRPr>
          </a:p>
          <a:p>
            <a:pPr marL="914400" lvl="0" indent="-311150" algn="l" rtl="0">
              <a:lnSpc>
                <a:spcPct val="115000"/>
              </a:lnSpc>
              <a:spcBef>
                <a:spcPts val="1200"/>
              </a:spcBef>
              <a:spcAft>
                <a:spcPts val="0"/>
              </a:spcAft>
              <a:buClr>
                <a:srgbClr val="3A3838"/>
              </a:buClr>
              <a:buSzPct val="100000"/>
              <a:buFont typeface="Space Grotesk"/>
              <a:buChar char="❏"/>
            </a:pPr>
            <a:r>
              <a:rPr lang="en-GB" sz="5200" b="1">
                <a:solidFill>
                  <a:srgbClr val="3A3838"/>
                </a:solidFill>
                <a:latin typeface="Space Grotesk"/>
                <a:ea typeface="Space Grotesk"/>
                <a:cs typeface="Space Grotesk"/>
                <a:sym typeface="Space Grotesk"/>
              </a:rPr>
              <a:t>Opening up conversations about money will develop trust then colleagues will share their worries more easily.</a:t>
            </a:r>
            <a:endParaRPr sz="5200" b="1">
              <a:solidFill>
                <a:srgbClr val="3A3838"/>
              </a:solidFill>
              <a:latin typeface="Space Grotesk"/>
              <a:ea typeface="Space Grotesk"/>
              <a:cs typeface="Space Grotesk"/>
              <a:sym typeface="Space Grotesk"/>
            </a:endParaRPr>
          </a:p>
          <a:p>
            <a:pPr marL="914400" lvl="0" indent="0" algn="l" rtl="0">
              <a:lnSpc>
                <a:spcPct val="200000"/>
              </a:lnSpc>
              <a:spcBef>
                <a:spcPts val="1200"/>
              </a:spcBef>
              <a:spcAft>
                <a:spcPts val="0"/>
              </a:spcAft>
              <a:buNone/>
            </a:pPr>
            <a:endParaRPr sz="5200">
              <a:solidFill>
                <a:srgbClr val="3A3838"/>
              </a:solidFill>
              <a:latin typeface="Space Grotesk Light"/>
              <a:ea typeface="Space Grotesk Light"/>
              <a:cs typeface="Space Grotesk Light"/>
              <a:sym typeface="Space Grotesk Light"/>
            </a:endParaRPr>
          </a:p>
          <a:p>
            <a:pPr marL="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115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a:solidFill>
                <a:srgbClr val="3A3838"/>
              </a:solidFill>
              <a:latin typeface="Space Grotesk Light"/>
              <a:ea typeface="Space Grotesk Light"/>
              <a:cs typeface="Space Grotesk Light"/>
              <a:sym typeface="Space Grotesk Light"/>
            </a:endParaRPr>
          </a:p>
          <a:p>
            <a:pPr marL="457200" lvl="0" indent="0" algn="l" rtl="0">
              <a:lnSpc>
                <a:spcPct val="90000"/>
              </a:lnSpc>
              <a:spcBef>
                <a:spcPts val="1200"/>
              </a:spcBef>
              <a:spcAft>
                <a:spcPts val="0"/>
              </a:spcAft>
              <a:buNone/>
            </a:pPr>
            <a:endParaRPr sz="4400" b="1">
              <a:solidFill>
                <a:srgbClr val="3A3838"/>
              </a:solidFill>
              <a:latin typeface="Space Grotesk"/>
              <a:ea typeface="Space Grotesk"/>
              <a:cs typeface="Space Grotesk"/>
              <a:sym typeface="Space Grotesk"/>
            </a:endParaRPr>
          </a:p>
          <a:p>
            <a:pPr marL="457200" lvl="0" indent="0" algn="l" rtl="0">
              <a:lnSpc>
                <a:spcPct val="90000"/>
              </a:lnSpc>
              <a:spcBef>
                <a:spcPts val="1200"/>
              </a:spcBef>
              <a:spcAft>
                <a:spcPts val="1200"/>
              </a:spcAft>
              <a:buNone/>
            </a:pPr>
            <a:endParaRPr sz="2300" b="1">
              <a:solidFill>
                <a:srgbClr val="3A3838"/>
              </a:solidFill>
              <a:latin typeface="Space Grotesk"/>
              <a:ea typeface="Space Grotesk"/>
              <a:cs typeface="Space Grotesk"/>
              <a:sym typeface="Space Grotesk"/>
            </a:endParaRPr>
          </a:p>
        </p:txBody>
      </p:sp>
      <p:pic>
        <p:nvPicPr>
          <p:cNvPr id="93" name="Google Shape;93;p18"/>
          <p:cNvPicPr preferRelativeResize="0"/>
          <p:nvPr/>
        </p:nvPicPr>
        <p:blipFill>
          <a:blip r:embed="rId4">
            <a:alphaModFix/>
          </a:blip>
          <a:stretch>
            <a:fillRect/>
          </a:stretch>
        </p:blipFill>
        <p:spPr>
          <a:xfrm>
            <a:off x="1488500" y="1238137"/>
            <a:ext cx="2348350" cy="1560625"/>
          </a:xfrm>
          <a:prstGeom prst="rect">
            <a:avLst/>
          </a:prstGeom>
          <a:noFill/>
          <a:ln>
            <a:noFill/>
          </a:ln>
        </p:spPr>
      </p:pic>
      <p:sp>
        <p:nvSpPr>
          <p:cNvPr id="94" name="Google Shape;94;p18"/>
          <p:cNvSpPr txBox="1"/>
          <p:nvPr/>
        </p:nvSpPr>
        <p:spPr>
          <a:xfrm>
            <a:off x="313125" y="491000"/>
            <a:ext cx="5502000" cy="52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1200"/>
              </a:spcAft>
              <a:buClr>
                <a:srgbClr val="000000"/>
              </a:buClr>
              <a:buSzTx/>
              <a:buFont typeface="Arial"/>
              <a:buNone/>
              <a:tabLst/>
              <a:defRPr/>
            </a:pPr>
            <a:r>
              <a:rPr kumimoji="0" lang="en-GB" sz="1800" b="1" i="0" u="none" strike="noStrike" kern="0" cap="none" spc="0" normalizeH="0" baseline="0" noProof="0">
                <a:ln>
                  <a:noFill/>
                </a:ln>
                <a:solidFill>
                  <a:srgbClr val="EE2461"/>
                </a:solidFill>
                <a:effectLst/>
                <a:uLnTx/>
                <a:uFillTx/>
                <a:latin typeface="Merriweather"/>
                <a:ea typeface="Merriweather"/>
                <a:cs typeface="Merriweather"/>
                <a:sym typeface="Merriweather"/>
              </a:rPr>
              <a:t>STEP FOUR - TRUST</a:t>
            </a:r>
            <a:endParaRPr kumimoji="0" sz="1800" b="0" i="0" u="none" strike="noStrike" kern="0" cap="none" spc="0" normalizeH="0" baseline="0" noProof="0">
              <a:ln>
                <a:noFill/>
              </a:ln>
              <a:solidFill>
                <a:srgbClr val="595959"/>
              </a:solidFill>
              <a:effectLst/>
              <a:uLnTx/>
              <a:uFillTx/>
              <a:latin typeface="Arial"/>
              <a:cs typeface="Arial"/>
              <a:sym typeface="Arial"/>
            </a:endParaRPr>
          </a:p>
        </p:txBody>
      </p:sp>
    </p:spTree>
  </p:cSld>
  <p:clrMapOvr>
    <a:masterClrMapping/>
  </p:clrMapOvr>
</p:sld>
</file>

<file path=ppt/theme/theme1.xml><?xml version="1.0" encoding="utf-8"?>
<a:theme xmlns:a="http://schemas.openxmlformats.org/drawingml/2006/main" name="Rutland template">
  <a:themeElements>
    <a:clrScheme name="Custom 347">
      <a:dk1>
        <a:srgbClr val="142236"/>
      </a:dk1>
      <a:lt1>
        <a:srgbClr val="FFFFFF"/>
      </a:lt1>
      <a:dk2>
        <a:srgbClr val="667180"/>
      </a:dk2>
      <a:lt2>
        <a:srgbClr val="E5E8EB"/>
      </a:lt2>
      <a:accent1>
        <a:srgbClr val="FF6035"/>
      </a:accent1>
      <a:accent2>
        <a:srgbClr val="BB1C0B"/>
      </a:accent2>
      <a:accent3>
        <a:srgbClr val="1DC8E6"/>
      </a:accent3>
      <a:accent4>
        <a:srgbClr val="0D7FA3"/>
      </a:accent4>
      <a:accent5>
        <a:srgbClr val="8FC55D"/>
      </a:accent5>
      <a:accent6>
        <a:srgbClr val="4E9934"/>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utland template">
  <a:themeElements>
    <a:clrScheme name="Custom 347">
      <a:dk1>
        <a:srgbClr val="142236"/>
      </a:dk1>
      <a:lt1>
        <a:srgbClr val="FFFFFF"/>
      </a:lt1>
      <a:dk2>
        <a:srgbClr val="667180"/>
      </a:dk2>
      <a:lt2>
        <a:srgbClr val="E5E8EB"/>
      </a:lt2>
      <a:accent1>
        <a:srgbClr val="FF6035"/>
      </a:accent1>
      <a:accent2>
        <a:srgbClr val="BB1C0B"/>
      </a:accent2>
      <a:accent3>
        <a:srgbClr val="1DC8E6"/>
      </a:accent3>
      <a:accent4>
        <a:srgbClr val="0D7FA3"/>
      </a:accent4>
      <a:accent5>
        <a:srgbClr val="8FC55D"/>
      </a:accent5>
      <a:accent6>
        <a:srgbClr val="4E9934"/>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dd9d9367-f2b9-4bbb-8ef2-49d7bf367d48">GMBS-1224242395-2086063</_dlc_DocId>
    <_dlc_DocIdUrl xmlns="dd9d9367-f2b9-4bbb-8ef2-49d7bf367d48">
      <Url>https://manchestergrowthcouk.sharepoint.com/sites/GMBS/_layouts/15/DocIdRedir.aspx?ID=GMBS-1224242395-2086063</Url>
      <Description>GMBS-1224242395-2086063</Description>
    </_dlc_DocIdUrl>
    <DLCPolicyLabelLock xmlns="d648bc01-36cd-414b-a80e-0249a7b8178c" xsi:nil="true"/>
    <DLCPolicyLabelClientValue xmlns="d648bc01-36cd-414b-a80e-0249a7b8178c" xsi:nil="true"/>
    <DLCPolicyLabelValue xmlns="d648bc01-36cd-414b-a80e-0249a7b8178c">5.0</DLCPolicyLabelValue>
    <ModifiedPlus xmlns="d648bc01-36cd-414b-a80e-0249a7b8178c" xsi:nil="true"/>
    <_ip_UnifiedCompliancePolicyUIAction xmlns="http://schemas.microsoft.com/sharepoint/v3" xsi:nil="true"/>
    <_ip_UnifiedCompliancePolicyProperties xmlns="http://schemas.microsoft.com/sharepoint/v3" xsi:nil="true"/>
    <DateCreated xmlns="d648bc01-36cd-414b-a80e-0249a7b8178c" xsi:nil="true"/>
    <lcf76f155ced4ddcb4097134ff3c332f xmlns="d648bc01-36cd-414b-a80e-0249a7b8178c">
      <Terms xmlns="http://schemas.microsoft.com/office/infopath/2007/PartnerControls"/>
    </lcf76f155ced4ddcb4097134ff3c332f>
    <TaxCatchAll xmlns="dd9d9367-f2b9-4bbb-8ef2-49d7bf367d48"/>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E0171C538A11F43A0AB375C5D234402" ma:contentTypeVersion="36" ma:contentTypeDescription="Create a new document." ma:contentTypeScope="" ma:versionID="7db5426e59f46b339641cf3e9bb1a9c7">
  <xsd:schema xmlns:xsd="http://www.w3.org/2001/XMLSchema" xmlns:xs="http://www.w3.org/2001/XMLSchema" xmlns:p="http://schemas.microsoft.com/office/2006/metadata/properties" xmlns:ns1="http://schemas.microsoft.com/sharepoint/v3" xmlns:ns2="d648bc01-36cd-414b-a80e-0249a7b8178c" xmlns:ns3="dd9d9367-f2b9-4bbb-8ef2-49d7bf367d48" targetNamespace="http://schemas.microsoft.com/office/2006/metadata/properties" ma:root="true" ma:fieldsID="28b546048d94c41047d86870939ae2a7" ns1:_="" ns2:_="" ns3:_="">
    <xsd:import namespace="http://schemas.microsoft.com/sharepoint/v3"/>
    <xsd:import namespace="d648bc01-36cd-414b-a80e-0249a7b8178c"/>
    <xsd:import namespace="dd9d9367-f2b9-4bbb-8ef2-49d7bf367d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3:_dlc_DocId" minOccurs="0"/>
                <xsd:element ref="ns3:_dlc_DocIdUrl" minOccurs="0"/>
                <xsd:element ref="ns3:_dlc_DocIdPersistId" minOccurs="0"/>
                <xsd:element ref="ns1:_dlc_Exempt" minOccurs="0"/>
                <xsd:element ref="ns2:DLCPolicyLabelValue" minOccurs="0"/>
                <xsd:element ref="ns2:DLCPolicyLabelClientValue" minOccurs="0"/>
                <xsd:element ref="ns2:DLCPolicyLabelLock" minOccurs="0"/>
                <xsd:element ref="ns2:ModifiedPlus" minOccurs="0"/>
                <xsd:element ref="ns1:_ip_UnifiedCompliancePolicyProperties" minOccurs="0"/>
                <xsd:element ref="ns1:_ip_UnifiedCompliancePolicyUIAction" minOccurs="0"/>
                <xsd:element ref="ns2:MediaLengthInSeconds" minOccurs="0"/>
                <xsd:element ref="ns2:DateCreated"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3" nillable="true" ma:displayName="Exempt from Policy" ma:hidden="true" ma:internalName="_dlc_Exempt" ma:readOnly="true">
      <xsd:simpleType>
        <xsd:restriction base="dms:Unknown"/>
      </xsd:simpleType>
    </xsd:element>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48bc01-36cd-414b-a80e-0249a7b817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LCPolicyLabelValue" ma:index="24"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25"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6" nillable="true" ma:displayName="Label Locked" ma:description="Indicates whether the label should be updated when item properties are modified." ma:hidden="true" ma:internalName="DLCPolicyLabelLock" ma:readOnly="false">
      <xsd:simpleType>
        <xsd:restriction base="dms:Text"/>
      </xsd:simpleType>
    </xsd:element>
    <xsd:element name="ModifiedPlus" ma:index="27" nillable="true" ma:displayName="Modified Plus" ma:format="DateTime" ma:internalName="ModifiedPlus">
      <xsd:simpleType>
        <xsd:restriction base="dms:DateTime"/>
      </xsd:simpleType>
    </xsd:element>
    <xsd:element name="MediaLengthInSeconds" ma:index="30" nillable="true" ma:displayName="Length (seconds)" ma:internalName="MediaLengthInSeconds" ma:readOnly="true">
      <xsd:simpleType>
        <xsd:restriction base="dms:Unknown"/>
      </xsd:simpleType>
    </xsd:element>
    <xsd:element name="DateCreated" ma:index="31" nillable="true" ma:displayName="Date Created" ma:format="DateOnly" ma:internalName="DateCreated">
      <xsd:simpleType>
        <xsd:restriction base="dms:DateTime"/>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0a722410-03a9-4718-9392-c4089ca5a50e" ma:termSetId="09814cd3-568e-fe90-9814-8d621ff8fb84" ma:anchorId="fba54fb3-c3e1-fe81-a776-ca4b69148c4d" ma:open="true" ma:isKeyword="false">
      <xsd:complexType>
        <xsd:sequence>
          <xsd:element ref="pc:Terms" minOccurs="0" maxOccurs="1"/>
        </xsd:sequence>
      </xsd:complex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ObjectDetectorVersions" ma:index="3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9d9367-f2b9-4bbb-8ef2-49d7bf367d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TaxCatchAll" ma:index="34" nillable="true" ma:displayName="Taxonomy Catch All Column" ma:hidden="true" ma:list="{a996aa1c-8e4d-4fb3-b3cf-ee09e4b614ba}" ma:internalName="TaxCatchAll" ma:showField="CatchAllData" ma:web="dd9d9367-f2b9-4bbb-8ef2-49d7bf367d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p:Policy xmlns:p="office.server.policy" id="" local="true">
  <p:Name>Document</p:Name>
  <p:Description/>
  <p:Statement/>
  <p:PolicyItems>
    <p:PolicyItem featureId="Microsoft.Office.RecordsManagement.PolicyFeatures.PolicyLabel" staticId="0x0101009E0171C538A11F43A0AB375C5D234402|2097993778" UniqueId="3b6adea5-9e37-482e-bdde-f76deb0e9e2b">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properties>
            <lock>True</lock>
          </properties>
          <segment type="metadata">_UIVersionString</segment>
        </label>
      </p:CustomData>
    </p:PolicyItem>
  </p:PolicyItems>
</p:Policy>
</file>

<file path=customXml/itemProps1.xml><?xml version="1.0" encoding="utf-8"?>
<ds:datastoreItem xmlns:ds="http://schemas.openxmlformats.org/officeDocument/2006/customXml" ds:itemID="{73D8E242-90CF-497C-A838-DC7B671CAF30}">
  <ds:schemaRefs>
    <ds:schemaRef ds:uri="http://schemas.microsoft.com/sharepoint/v3/contenttype/forms"/>
  </ds:schemaRefs>
</ds:datastoreItem>
</file>

<file path=customXml/itemProps2.xml><?xml version="1.0" encoding="utf-8"?>
<ds:datastoreItem xmlns:ds="http://schemas.openxmlformats.org/officeDocument/2006/customXml" ds:itemID="{DD476F6C-C302-4F14-A1AF-2F14A40E05BD}">
  <ds:schemaRefs>
    <ds:schemaRef ds:uri="http://schemas.microsoft.com/sharepoint/events"/>
  </ds:schemaRefs>
</ds:datastoreItem>
</file>

<file path=customXml/itemProps3.xml><?xml version="1.0" encoding="utf-8"?>
<ds:datastoreItem xmlns:ds="http://schemas.openxmlformats.org/officeDocument/2006/customXml" ds:itemID="{9684CDA4-52D2-4C68-90B5-78C96C925D6F}">
  <ds:schemaRefs>
    <ds:schemaRef ds:uri="d648bc01-36cd-414b-a80e-0249a7b8178c"/>
    <ds:schemaRef ds:uri="http://schemas.openxmlformats.org/package/2006/metadata/core-properties"/>
    <ds:schemaRef ds:uri="http://schemas.microsoft.com/sharepoint/v3"/>
    <ds:schemaRef ds:uri="http://www.w3.org/XML/1998/namespace"/>
    <ds:schemaRef ds:uri="http://purl.org/dc/elements/1.1/"/>
    <ds:schemaRef ds:uri="dd9d9367-f2b9-4bbb-8ef2-49d7bf367d48"/>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CBE8D98F-24C7-4DF8-8071-2752DACEEE3F}">
  <ds:schemaRefs>
    <ds:schemaRef ds:uri="d648bc01-36cd-414b-a80e-0249a7b8178c"/>
    <ds:schemaRef ds:uri="dd9d9367-f2b9-4bbb-8ef2-49d7bf367d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6B612EA-E553-460E-9736-33662C65391C}">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emplate/>
  <TotalTime>160</TotalTime>
  <Words>1022</Words>
  <Application>Microsoft Office PowerPoint</Application>
  <PresentationFormat>On-screen Show (16:9)</PresentationFormat>
  <Paragraphs>215</Paragraphs>
  <Slides>29</Slides>
  <Notes>16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29</vt:i4>
      </vt:variant>
    </vt:vector>
  </HeadingPairs>
  <TitlesOfParts>
    <vt:vector size="46" baseType="lpstr">
      <vt:lpstr>Poppins</vt:lpstr>
      <vt:lpstr>Poppins Semi-Bold</vt:lpstr>
      <vt:lpstr>Calibri</vt:lpstr>
      <vt:lpstr>Space Grotesk</vt:lpstr>
      <vt:lpstr>Red Hat Display</vt:lpstr>
      <vt:lpstr>Space Grotesk Light</vt:lpstr>
      <vt:lpstr>Red Hat Display Black</vt:lpstr>
      <vt:lpstr>Canva Sans Bold</vt:lpstr>
      <vt:lpstr>Poppins Bold</vt:lpstr>
      <vt:lpstr>Raleway</vt:lpstr>
      <vt:lpstr>Arial</vt:lpstr>
      <vt:lpstr>Poppins Italics</vt:lpstr>
      <vt:lpstr>Merriweather</vt:lpstr>
      <vt:lpstr>Rutland template</vt:lpstr>
      <vt:lpstr>1_Rutland template</vt:lpstr>
      <vt:lpstr>Simple Light</vt:lpstr>
      <vt:lpstr>Office Theme</vt:lpstr>
      <vt:lpstr>PowerPoint Presentation</vt:lpstr>
      <vt:lpstr>Welcome</vt:lpstr>
      <vt:lpstr>Housekeeping</vt:lpstr>
      <vt:lpstr>PowerPoint Presentation</vt:lpstr>
      <vt:lpstr>9 steps to Financial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Carly, Georgia (Growth Company)</dc:creator>
  <cp:lastModifiedBy>Rhodes, Alexia (Good Employment Charter)</cp:lastModifiedBy>
  <cp:revision>3</cp:revision>
  <dcterms:modified xsi:type="dcterms:W3CDTF">2023-12-14T11:48:15Z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0x0101009E0171C538A11F43A0AB375C5D234402</vt:lpwstr>
  </property>
  <property fmtid="{D5CDD505-2E9C-101B-9397-08002B2CF9AE}" pid="3" name="MSIP_Label_700927df-381f-4b47-9442-9474f463c8ff_Enabled">
    <vt:lpwstr>False</vt:lpwstr>
  </property>
  <property fmtid="{D5CDD505-2E9C-101B-9397-08002B2CF9AE}" pid="4" name="MSIP_Label_700927df-381f-4b47-9442-9474f463c8ff_SiteId">
    <vt:lpwstr>08103169-4a6e-4778-9735-09cc96096d8f</vt:lpwstr>
  </property>
  <property fmtid="{D5CDD505-2E9C-101B-9397-08002B2CF9AE}" pid="5" name="MSIP_Label_700927df-381f-4b47-9442-9474f463c8ff_Owner">
    <vt:lpwstr>Georgia.Carly@growthco.uk</vt:lpwstr>
  </property>
  <property fmtid="{D5CDD505-2E9C-101B-9397-08002B2CF9AE}" pid="6" name="MSIP_Label_700927df-381f-4b47-9442-9474f463c8ff_SetDate">
    <vt:lpwstr>2020-04-01T15:27:53.2575721Z</vt:lpwstr>
  </property>
  <property fmtid="{D5CDD505-2E9C-101B-9397-08002B2CF9AE}" pid="7" name="MSIP_Label_700927df-381f-4b47-9442-9474f463c8ff_Name">
    <vt:lpwstr>Internal Personal and Confidential</vt:lpwstr>
  </property>
  <property fmtid="{D5CDD505-2E9C-101B-9397-08002B2CF9AE}" pid="8" name="MSIP_Label_700927df-381f-4b47-9442-9474f463c8ff_Application">
    <vt:lpwstr>Microsoft Azure Information Protection</vt:lpwstr>
  </property>
  <property fmtid="{D5CDD505-2E9C-101B-9397-08002B2CF9AE}" pid="9" name="MSIP_Label_700927df-381f-4b47-9442-9474f463c8ff_ActionId">
    <vt:lpwstr>de9a0395-8862-4d9d-af66-1731d33a811d</vt:lpwstr>
  </property>
  <property fmtid="{D5CDD505-2E9C-101B-9397-08002B2CF9AE}" pid="10" name="MSIP_Label_700927df-381f-4b47-9442-9474f463c8ff_Extended_MSFT_Method">
    <vt:lpwstr>Automatic</vt:lpwstr>
  </property>
  <property fmtid="{D5CDD505-2E9C-101B-9397-08002B2CF9AE}" pid="11" name="_dlc_DocIdItemGuid">
    <vt:lpwstr>39f4022e-7ab3-4774-a77a-358d3d578c71</vt:lpwstr>
  </property>
</Properties>
</file>