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0" r:id="rId6"/>
  </p:sldMasterIdLst>
  <p:notesMasterIdLst>
    <p:notesMasterId r:id="rId16"/>
  </p:notesMasterIdLst>
  <p:handoutMasterIdLst>
    <p:handoutMasterId r:id="rId17"/>
  </p:handoutMasterIdLst>
  <p:sldIdLst>
    <p:sldId id="342" r:id="rId7"/>
    <p:sldId id="343" r:id="rId8"/>
    <p:sldId id="373" r:id="rId9"/>
    <p:sldId id="347" r:id="rId10"/>
    <p:sldId id="355" r:id="rId11"/>
    <p:sldId id="350" r:id="rId12"/>
    <p:sldId id="374" r:id="rId13"/>
    <p:sldId id="375" r:id="rId14"/>
    <p:sldId id="368" r:id="rId15"/>
  </p:sldIdLst>
  <p:sldSz cx="9144000" cy="5143500" type="screen16x9"/>
  <p:notesSz cx="6858000" cy="9144000"/>
  <p:embeddedFontLst>
    <p:embeddedFont>
      <p:font typeface="Raleway" pitchFamily="2" charset="0"/>
      <p:regular r:id="rId18"/>
      <p:bold r:id="rId19"/>
      <p:italic r:id="rId20"/>
      <p:boldItalic r:id="rId21"/>
    </p:embeddedFont>
    <p:embeddedFont>
      <p:font typeface="Red Hat Display" panose="020B0604020202020204" charset="0"/>
      <p:regular r:id="rId22"/>
      <p:bold r:id="rId23"/>
      <p:italic r:id="rId24"/>
      <p:boldItalic r:id="rId25"/>
    </p:embeddedFont>
    <p:embeddedFont>
      <p:font typeface="Red Hat Display Black" panose="020B0604020202020204" charset="0"/>
      <p:bold r:id="rId26"/>
      <p:italic r:id="rId27"/>
      <p:boldItalic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445C"/>
    <a:srgbClr val="FF6600"/>
    <a:srgbClr val="1E3D74"/>
    <a:srgbClr val="FFD9B3"/>
    <a:srgbClr val="FFE0C2"/>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A687B17F-A247-4674-B4E6-5509EFEAC6A2}">
  <a:tblStyle styleId="{A687B17F-A247-4674-B4E6-5509EFEAC6A2}"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640" autoAdjust="0"/>
  </p:normalViewPr>
  <p:slideViewPr>
    <p:cSldViewPr snapToGrid="0">
      <p:cViewPr varScale="1">
        <p:scale>
          <a:sx n="111" d="100"/>
          <a:sy n="111" d="100"/>
        </p:scale>
        <p:origin x="1614" y="96"/>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font" Target="fonts/font1.fntdata"/><Relationship Id="rId26" Type="http://schemas.openxmlformats.org/officeDocument/2006/relationships/font" Target="fonts/font9.fntdata"/><Relationship Id="rId3" Type="http://schemas.openxmlformats.org/officeDocument/2006/relationships/customXml" Target="../customXml/item3.xml"/><Relationship Id="rId21" Type="http://schemas.openxmlformats.org/officeDocument/2006/relationships/font" Target="fonts/font4.fntdata"/><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5" Type="http://schemas.openxmlformats.org/officeDocument/2006/relationships/font" Target="fonts/font8.fntdata"/><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font" Target="fonts/font3.fntdata"/><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font" Target="fonts/font7.fntdata"/><Relationship Id="rId32"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font" Target="fonts/font6.fntdata"/><Relationship Id="rId28" Type="http://schemas.openxmlformats.org/officeDocument/2006/relationships/font" Target="fonts/font11.fntdata"/><Relationship Id="rId10" Type="http://schemas.openxmlformats.org/officeDocument/2006/relationships/slide" Target="slides/slide4.xml"/><Relationship Id="rId19" Type="http://schemas.openxmlformats.org/officeDocument/2006/relationships/font" Target="fonts/font2.fntdata"/><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font" Target="fonts/font5.fntdata"/><Relationship Id="rId27" Type="http://schemas.openxmlformats.org/officeDocument/2006/relationships/font" Target="fonts/font10.fntdata"/><Relationship Id="rId30" Type="http://schemas.openxmlformats.org/officeDocument/2006/relationships/viewProps" Target="viewProps.xml"/><Relationship Id="rId8"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lford, Carol (Good Employment Charter)" userId="0229eb37-095a-4f2e-b1cd-41aab4cf89f7" providerId="ADAL" clId="{48530F78-9374-4C4E-AD52-50CE6C137DA5}"/>
    <pc:docChg chg="delSld modSld">
      <pc:chgData name="Halford, Carol (Good Employment Charter)" userId="0229eb37-095a-4f2e-b1cd-41aab4cf89f7" providerId="ADAL" clId="{48530F78-9374-4C4E-AD52-50CE6C137DA5}" dt="2023-06-08T11:02:12.136" v="58" actId="2696"/>
      <pc:docMkLst>
        <pc:docMk/>
      </pc:docMkLst>
      <pc:sldChg chg="del">
        <pc:chgData name="Halford, Carol (Good Employment Charter)" userId="0229eb37-095a-4f2e-b1cd-41aab4cf89f7" providerId="ADAL" clId="{48530F78-9374-4C4E-AD52-50CE6C137DA5}" dt="2023-06-08T11:02:12.136" v="58" actId="2696"/>
        <pc:sldMkLst>
          <pc:docMk/>
          <pc:sldMk cId="3941598987" sldId="300"/>
        </pc:sldMkLst>
      </pc:sldChg>
      <pc:sldChg chg="del">
        <pc:chgData name="Halford, Carol (Good Employment Charter)" userId="0229eb37-095a-4f2e-b1cd-41aab4cf89f7" providerId="ADAL" clId="{48530F78-9374-4C4E-AD52-50CE6C137DA5}" dt="2023-06-08T11:02:02.586" v="57" actId="2696"/>
        <pc:sldMkLst>
          <pc:docMk/>
          <pc:sldMk cId="3751680273" sldId="340"/>
        </pc:sldMkLst>
      </pc:sldChg>
      <pc:sldChg chg="modSp mod">
        <pc:chgData name="Halford, Carol (Good Employment Charter)" userId="0229eb37-095a-4f2e-b1cd-41aab4cf89f7" providerId="ADAL" clId="{48530F78-9374-4C4E-AD52-50CE6C137DA5}" dt="2023-06-08T10:54:54.548" v="9" actId="20577"/>
        <pc:sldMkLst>
          <pc:docMk/>
          <pc:sldMk cId="3430644891" sldId="343"/>
        </pc:sldMkLst>
        <pc:spChg chg="mod">
          <ac:chgData name="Halford, Carol (Good Employment Charter)" userId="0229eb37-095a-4f2e-b1cd-41aab4cf89f7" providerId="ADAL" clId="{48530F78-9374-4C4E-AD52-50CE6C137DA5}" dt="2023-06-08T10:54:54.548" v="9" actId="20577"/>
          <ac:spMkLst>
            <pc:docMk/>
            <pc:sldMk cId="3430644891" sldId="343"/>
            <ac:spMk id="2" creationId="{E9D52F12-17B1-40CF-9F6D-CDA125D4B1AA}"/>
          </ac:spMkLst>
        </pc:spChg>
      </pc:sldChg>
      <pc:sldChg chg="modSp mod">
        <pc:chgData name="Halford, Carol (Good Employment Charter)" userId="0229eb37-095a-4f2e-b1cd-41aab4cf89f7" providerId="ADAL" clId="{48530F78-9374-4C4E-AD52-50CE6C137DA5}" dt="2023-06-08T10:56:14.227" v="41" actId="20577"/>
        <pc:sldMkLst>
          <pc:docMk/>
          <pc:sldMk cId="4037924017" sldId="347"/>
        </pc:sldMkLst>
        <pc:spChg chg="mod">
          <ac:chgData name="Halford, Carol (Good Employment Charter)" userId="0229eb37-095a-4f2e-b1cd-41aab4cf89f7" providerId="ADAL" clId="{48530F78-9374-4C4E-AD52-50CE6C137DA5}" dt="2023-06-08T10:56:14.227" v="41" actId="20577"/>
          <ac:spMkLst>
            <pc:docMk/>
            <pc:sldMk cId="4037924017" sldId="347"/>
            <ac:spMk id="10" creationId="{1FF46DE0-345B-E139-45F0-40B4581C7C7E}"/>
          </ac:spMkLst>
        </pc:spChg>
      </pc:sldChg>
      <pc:sldChg chg="modSp mod">
        <pc:chgData name="Halford, Carol (Good Employment Charter)" userId="0229eb37-095a-4f2e-b1cd-41aab4cf89f7" providerId="ADAL" clId="{48530F78-9374-4C4E-AD52-50CE6C137DA5}" dt="2023-06-08T10:59:41.264" v="56" actId="20577"/>
        <pc:sldMkLst>
          <pc:docMk/>
          <pc:sldMk cId="3605851402" sldId="374"/>
        </pc:sldMkLst>
        <pc:spChg chg="mod">
          <ac:chgData name="Halford, Carol (Good Employment Charter)" userId="0229eb37-095a-4f2e-b1cd-41aab4cf89f7" providerId="ADAL" clId="{48530F78-9374-4C4E-AD52-50CE6C137DA5}" dt="2023-06-08T10:59:41.264" v="56" actId="20577"/>
          <ac:spMkLst>
            <pc:docMk/>
            <pc:sldMk cId="3605851402" sldId="374"/>
            <ac:spMk id="3" creationId="{8242BB2D-B5DA-963D-CF28-7F1B4AD7E84E}"/>
          </ac:spMkLst>
        </pc:spChg>
      </pc:sldChg>
      <pc:sldMasterChg chg="delSldLayout">
        <pc:chgData name="Halford, Carol (Good Employment Charter)" userId="0229eb37-095a-4f2e-b1cd-41aab4cf89f7" providerId="ADAL" clId="{48530F78-9374-4C4E-AD52-50CE6C137DA5}" dt="2023-06-08T11:02:12.136" v="58" actId="2696"/>
        <pc:sldMasterMkLst>
          <pc:docMk/>
          <pc:sldMasterMk cId="0" sldId="2147483660"/>
        </pc:sldMasterMkLst>
        <pc:sldLayoutChg chg="del">
          <pc:chgData name="Halford, Carol (Good Employment Charter)" userId="0229eb37-095a-4f2e-b1cd-41aab4cf89f7" providerId="ADAL" clId="{48530F78-9374-4C4E-AD52-50CE6C137DA5}" dt="2023-06-08T11:02:12.136" v="58" actId="2696"/>
          <pc:sldLayoutMkLst>
            <pc:docMk/>
            <pc:sldMasterMk cId="0" sldId="2147483660"/>
            <pc:sldLayoutMk cId="0" sldId="2147483648"/>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7E3B8A6-978D-493E-90A7-A60D9670BC7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CC2A41E1-07EC-489B-9404-D8A393734C6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7F453CF-A356-423D-8585-93FFF68A9EA4}" type="datetimeFigureOut">
              <a:rPr lang="en-GB" smtClean="0"/>
              <a:t>08/06/2023</a:t>
            </a:fld>
            <a:endParaRPr lang="en-GB"/>
          </a:p>
        </p:txBody>
      </p:sp>
      <p:sp>
        <p:nvSpPr>
          <p:cNvPr id="4" name="Footer Placeholder 3">
            <a:extLst>
              <a:ext uri="{FF2B5EF4-FFF2-40B4-BE49-F238E27FC236}">
                <a16:creationId xmlns:a16="http://schemas.microsoft.com/office/drawing/2014/main" id="{18905D77-EB0F-4E63-8ECF-AA70188F7C8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BC4349E0-D331-4A4C-BB32-B84D1C67054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40AD796-BCE8-4479-8A6A-5F3228A81BC1}" type="slidenum">
              <a:rPr lang="en-GB" smtClean="0"/>
              <a:t>‹#›</a:t>
            </a:fld>
            <a:endParaRPr lang="en-GB"/>
          </a:p>
        </p:txBody>
      </p:sp>
    </p:spTree>
    <p:extLst>
      <p:ext uri="{BB962C8B-B14F-4D97-AF65-F5344CB8AC3E}">
        <p14:creationId xmlns:p14="http://schemas.microsoft.com/office/powerpoint/2010/main" val="19125366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31348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88545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39700" indent="0">
              <a:buNone/>
            </a:pPr>
            <a:r>
              <a:rPr lang="en-GB" dirty="0"/>
              <a:t>The manager should be holding 1-1 meetings with this member of staff as there are indicators that they may be struggling to build relationships with manager and team members. </a:t>
            </a:r>
          </a:p>
          <a:p>
            <a:pPr marL="139700" indent="0">
              <a:buNone/>
            </a:pPr>
            <a:endParaRPr lang="en-GB" dirty="0"/>
          </a:p>
          <a:p>
            <a:pPr marL="139700" indent="0">
              <a:buNone/>
            </a:pPr>
            <a:r>
              <a:rPr lang="en-GB" dirty="0"/>
              <a:t>What is the impact on her wellbeing, impact of anxious feelings, is this something that she has experienced previously?? Is she receiving medical help with this</a:t>
            </a:r>
          </a:p>
          <a:p>
            <a:pPr marL="139700" indent="0">
              <a:buNone/>
            </a:pPr>
            <a:endParaRPr lang="en-GB" dirty="0"/>
          </a:p>
          <a:p>
            <a:pPr marL="139700" indent="0">
              <a:buNone/>
            </a:pPr>
            <a:r>
              <a:rPr lang="en-GB" dirty="0"/>
              <a:t>May need to use the wellness action plan, induction plans, </a:t>
            </a:r>
          </a:p>
          <a:p>
            <a:endParaRPr lang="en-GB" dirty="0"/>
          </a:p>
          <a:p>
            <a:pPr marL="139700" indent="0">
              <a:buNone/>
            </a:pPr>
            <a:r>
              <a:rPr lang="en-GB" dirty="0"/>
              <a:t>Asking questions such as why she feels isolation – specific examples to help identify root cause of this issue</a:t>
            </a:r>
          </a:p>
          <a:p>
            <a:pPr marL="139700" indent="0">
              <a:buNone/>
            </a:pPr>
            <a:endParaRPr lang="en-GB" dirty="0"/>
          </a:p>
          <a:p>
            <a:pPr marL="139700" indent="0">
              <a:buNone/>
            </a:pPr>
            <a:r>
              <a:rPr lang="en-GB" dirty="0"/>
              <a:t>Consider the word cliquey – before you can rectify any issues it is important to identify the behaviours that are inappropriate. – eg is somebody being rude, leaving people out, being unhelpful?</a:t>
            </a:r>
          </a:p>
          <a:p>
            <a:endParaRPr lang="en-GB" dirty="0"/>
          </a:p>
          <a:p>
            <a:pPr marL="139700" indent="0">
              <a:buNone/>
            </a:pPr>
            <a:r>
              <a:rPr lang="en-GB" dirty="0"/>
              <a:t>There is also mention that others have mentioned this – so not a one off incident</a:t>
            </a:r>
          </a:p>
          <a:p>
            <a:endParaRPr lang="en-GB" dirty="0"/>
          </a:p>
          <a:p>
            <a:pPr marL="139700" indent="0">
              <a:buNone/>
            </a:pPr>
            <a:r>
              <a:rPr lang="en-GB" dirty="0"/>
              <a:t>There may a cultural issue that needs to be addressed – what can managers d to change the culture – </a:t>
            </a:r>
          </a:p>
          <a:p>
            <a:pPr marL="139700" indent="0">
              <a:buNone/>
            </a:pPr>
            <a:endParaRPr lang="en-GB" dirty="0"/>
          </a:p>
          <a:p>
            <a:pPr marL="171450" indent="-171450">
              <a:buFontTx/>
              <a:buChar char="-"/>
            </a:pPr>
            <a:r>
              <a:rPr lang="en-GB" dirty="0"/>
              <a:t>social interactions such as informal coffee chats once a month meet somebody different) </a:t>
            </a:r>
          </a:p>
          <a:p>
            <a:pPr marL="171450" indent="-171450">
              <a:buFontTx/>
              <a:buChar char="-"/>
            </a:pPr>
            <a:r>
              <a:rPr lang="en-GB" dirty="0"/>
              <a:t>Involve a range of people in the induction process of new starters – people outside their team, different departments, different friendship groups, allocate a buddy/mentor</a:t>
            </a:r>
          </a:p>
          <a:p>
            <a:pPr marL="171450" indent="-171450">
              <a:buFontTx/>
              <a:buChar char="-"/>
            </a:pPr>
            <a:r>
              <a:rPr lang="en-GB" dirty="0"/>
              <a:t>Induction planned to engage the individual as much as possible </a:t>
            </a:r>
          </a:p>
          <a:p>
            <a:pPr marL="171450" indent="-171450">
              <a:buFontTx/>
              <a:buChar char="-"/>
            </a:pPr>
            <a:endParaRPr lang="en-GB" dirty="0"/>
          </a:p>
          <a:p>
            <a:pPr marL="171450" indent="-171450">
              <a:buFontTx/>
              <a:buChar char="-"/>
            </a:pPr>
            <a:r>
              <a:rPr lang="en-GB" dirty="0"/>
              <a:t>Address any inappropriate behaviours in these cliques – informal conversations, respect at work policy</a:t>
            </a:r>
          </a:p>
          <a:p>
            <a:pPr marL="171450" indent="-171450">
              <a:buFontTx/>
              <a:buChar char="-"/>
            </a:pPr>
            <a:r>
              <a:rPr lang="en-GB" dirty="0"/>
              <a:t>Managers lead by example </a:t>
            </a:r>
          </a:p>
          <a:p>
            <a:pPr marL="171450" indent="-171450">
              <a:buFontTx/>
              <a:buChar char="-"/>
            </a:pPr>
            <a:r>
              <a:rPr lang="en-GB" dirty="0"/>
              <a:t>Is there any working practices that need to be reviewed to develop wider interactions – team meeting, review communications, office working, shift patterns </a:t>
            </a:r>
          </a:p>
          <a:p>
            <a:pPr marL="171450" indent="-171450">
              <a:buFontTx/>
              <a:buChar char="-"/>
            </a:pPr>
            <a:r>
              <a:rPr lang="en-GB" dirty="0"/>
              <a:t>Refresher Training- respect at work, behaviours appropriate etc</a:t>
            </a:r>
          </a:p>
          <a:p>
            <a:pPr marL="171450" indent="-171450">
              <a:buFontTx/>
              <a:buChar char="-"/>
            </a:pPr>
            <a:endParaRPr lang="en-GB" dirty="0"/>
          </a:p>
          <a:p>
            <a:endParaRPr lang="en-GB" dirty="0"/>
          </a:p>
          <a:p>
            <a:r>
              <a:rPr lang="en-GB" dirty="0"/>
              <a:t>Cliquey groups in workplaces may have become more apparent during pandemic when employees not interacting with wider teams in an organisation</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14214885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567521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981663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Lets look at impact of these working practices on individuals</a:t>
            </a:r>
          </a:p>
          <a:p>
            <a:endParaRPr lang="en-GB" dirty="0"/>
          </a:p>
          <a:p>
            <a:r>
              <a:rPr lang="en-GB" dirty="0"/>
              <a:t>Always on, apps on personal devices, laptops, working space in living space, working space interacts with our home life so differently now, always a reminder.</a:t>
            </a:r>
          </a:p>
          <a:p>
            <a:endParaRPr lang="en-GB" dirty="0"/>
          </a:p>
          <a:p>
            <a:r>
              <a:rPr lang="en-GB" dirty="0"/>
              <a:t>Always dipping in and out of work – why do people feel the need to do this – too much work ,demands of the role, job design </a:t>
            </a:r>
          </a:p>
          <a:p>
            <a:endParaRPr lang="en-GB" dirty="0"/>
          </a:p>
          <a:p>
            <a:r>
              <a:rPr lang="en-GB" dirty="0"/>
              <a:t>HSE – work place stress standards – 6 stressors – control, demand, relationships, support, role, change </a:t>
            </a:r>
          </a:p>
          <a:p>
            <a:endParaRPr lang="en-GB" dirty="0"/>
          </a:p>
        </p:txBody>
      </p:sp>
    </p:spTree>
    <p:extLst>
      <p:ext uri="{BB962C8B-B14F-4D97-AF65-F5344CB8AC3E}">
        <p14:creationId xmlns:p14="http://schemas.microsoft.com/office/powerpoint/2010/main" val="2859175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31348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885459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Why does EE not wish to engage in wellbeing meetings:</a:t>
            </a:r>
          </a:p>
          <a:p>
            <a:endParaRPr lang="en-GB" dirty="0"/>
          </a:p>
          <a:p>
            <a:pPr marL="171450" indent="-171450">
              <a:buFont typeface="Arial" panose="020B0604020202020204" pitchFamily="34" charset="0"/>
              <a:buChar char="•"/>
            </a:pPr>
            <a:r>
              <a:rPr lang="en-GB" dirty="0"/>
              <a:t>relationship issues</a:t>
            </a:r>
          </a:p>
          <a:p>
            <a:pPr marL="171450" indent="-171450">
              <a:buFont typeface="Arial" panose="020B0604020202020204" pitchFamily="34" charset="0"/>
              <a:buChar char="•"/>
            </a:pPr>
            <a:r>
              <a:rPr lang="en-GB" dirty="0"/>
              <a:t>How does she feel about the process?</a:t>
            </a:r>
          </a:p>
          <a:p>
            <a:pPr marL="171450" indent="-171450">
              <a:buFont typeface="Arial" panose="020B0604020202020204" pitchFamily="34" charset="0"/>
              <a:buChar char="•"/>
            </a:pPr>
            <a:r>
              <a:rPr lang="en-GB" dirty="0"/>
              <a:t>Lack of trust</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How has this situation been managed by line manager – have they been supportive, encouraging, explained the importance of these meetings, explained they are required, looked at alternatives to get the EE to engage (telephone calls, remote links, support) </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Employee informed of what it says in contract/policy – their own responsibilities in these circumstances – has EE and ER acted fairly and reasonably</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Medical support – is </a:t>
            </a:r>
            <a:r>
              <a:rPr lang="en-GB" dirty="0" err="1"/>
              <a:t>oH</a:t>
            </a:r>
            <a:r>
              <a:rPr lang="en-GB" dirty="0"/>
              <a:t> used or access to medical reports – to help employer make decisions on when EE likely to return to work</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What might get the employee to engage – emotional support from friend etc, different person holding them, telephone calls, away from work premises</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Being unable to work on fit note from doctor does not mean EE cannot do other activities – 2</a:t>
            </a:r>
            <a:r>
              <a:rPr lang="en-GB" baseline="30000" dirty="0"/>
              <a:t>nd</a:t>
            </a:r>
            <a:r>
              <a:rPr lang="en-GB" dirty="0"/>
              <a:t> jobs (unless conflict or contractually not allowed) holiday, rest, recuperations. This may need to be explained to EE as well as trust/understanding, respect at work principles.  Line manager should nip this in the bud </a:t>
            </a:r>
          </a:p>
          <a:p>
            <a:endParaRPr lang="en-GB" dirty="0"/>
          </a:p>
        </p:txBody>
      </p:sp>
    </p:spTree>
    <p:extLst>
      <p:ext uri="{BB962C8B-B14F-4D97-AF65-F5344CB8AC3E}">
        <p14:creationId xmlns:p14="http://schemas.microsoft.com/office/powerpoint/2010/main" val="1328397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 1 column" type="tx">
  <p:cSld name="TITLE_AND_BODY">
    <p:bg>
      <p:bgPr>
        <a:blipFill dpi="0" rotWithShape="1">
          <a:blip r:embed="rId2">
            <a:lum/>
          </a:blip>
          <a:srcRect/>
          <a:stretch>
            <a:fillRect/>
          </a:stretch>
        </a:blipFill>
        <a:effectLst/>
      </p:bgPr>
    </p:bg>
    <p:spTree>
      <p:nvGrpSpPr>
        <p:cNvPr id="1" name="Shape 28"/>
        <p:cNvGrpSpPr/>
        <p:nvPr/>
      </p:nvGrpSpPr>
      <p:grpSpPr>
        <a:xfrm>
          <a:off x="0" y="0"/>
          <a:ext cx="0" cy="0"/>
          <a:chOff x="0" y="0"/>
          <a:chExt cx="0" cy="0"/>
        </a:xfrm>
      </p:grpSpPr>
      <p:grpSp>
        <p:nvGrpSpPr>
          <p:cNvPr id="29" name="Google Shape;29;p5"/>
          <p:cNvGrpSpPr/>
          <p:nvPr userDrawn="1"/>
        </p:nvGrpSpPr>
        <p:grpSpPr>
          <a:xfrm>
            <a:off x="0" y="-50"/>
            <a:ext cx="9144000" cy="5143550"/>
            <a:chOff x="0" y="-50"/>
            <a:chExt cx="9144000" cy="5143550"/>
          </a:xfrm>
        </p:grpSpPr>
        <p:sp>
          <p:nvSpPr>
            <p:cNvPr id="30" name="Google Shape;30;p5"/>
            <p:cNvSpPr/>
            <p:nvPr/>
          </p:nvSpPr>
          <p:spPr>
            <a:xfrm>
              <a:off x="0" y="0"/>
              <a:ext cx="9144000" cy="5143500"/>
            </a:xfrm>
            <a:prstGeom prst="rect">
              <a:avLst/>
            </a:prstGeom>
            <a:solidFill>
              <a:srgbClr val="142236">
                <a:alpha val="798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1" name="Google Shape;31;p5"/>
            <p:cNvGrpSpPr/>
            <p:nvPr/>
          </p:nvGrpSpPr>
          <p:grpSpPr>
            <a:xfrm>
              <a:off x="0" y="-50"/>
              <a:ext cx="9144000" cy="5143525"/>
              <a:chOff x="0" y="-250"/>
              <a:chExt cx="9144000" cy="5143525"/>
            </a:xfrm>
          </p:grpSpPr>
          <p:sp>
            <p:nvSpPr>
              <p:cNvPr id="32" name="Google Shape;32;p5"/>
              <p:cNvSpPr/>
              <p:nvPr/>
            </p:nvSpPr>
            <p:spPr>
              <a:xfrm>
                <a:off x="0" y="-225"/>
                <a:ext cx="9144000" cy="5143500"/>
              </a:xfrm>
              <a:prstGeom prst="frame">
                <a:avLst>
                  <a:gd name="adj1" fmla="val 8758"/>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5"/>
              <p:cNvSpPr/>
              <p:nvPr/>
            </p:nvSpPr>
            <p:spPr>
              <a:xfrm rot="10800000" flipH="1">
                <a:off x="0" y="-250"/>
                <a:ext cx="4115400" cy="1415100"/>
              </a:xfrm>
              <a:prstGeom prst="round1Rect">
                <a:avLst>
                  <a:gd name="adj" fmla="val 50000"/>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5" name="Google Shape;35;p5"/>
          <p:cNvSpPr txBox="1">
            <a:spLocks noGrp="1"/>
          </p:cNvSpPr>
          <p:nvPr>
            <p:ph type="title"/>
          </p:nvPr>
        </p:nvSpPr>
        <p:spPr>
          <a:xfrm>
            <a:off x="457200" y="0"/>
            <a:ext cx="3171300" cy="1418400"/>
          </a:xfrm>
          <a:prstGeom prst="rect">
            <a:avLst/>
          </a:prstGeom>
        </p:spPr>
        <p:txBody>
          <a:bodyPr spcFirstLastPara="1" wrap="square" lIns="0" tIns="0" rIns="0" bIns="0" anchor="ctr" anchorCtr="0">
            <a:noAutofit/>
          </a:bodyPr>
          <a:lstStyle>
            <a:lvl1pPr lvl="0" rtl="0">
              <a:spcBef>
                <a:spcPts val="0"/>
              </a:spcBef>
              <a:spcAft>
                <a:spcPts val="0"/>
              </a:spcAft>
              <a:buSzPts val="2600"/>
              <a:buNone/>
              <a:defRPr/>
            </a:lvl1pPr>
            <a:lvl2pPr lvl="1" rtl="0">
              <a:spcBef>
                <a:spcPts val="0"/>
              </a:spcBef>
              <a:spcAft>
                <a:spcPts val="0"/>
              </a:spcAft>
              <a:buSzPts val="2600"/>
              <a:buNone/>
              <a:defRPr/>
            </a:lvl2pPr>
            <a:lvl3pPr lvl="2" rtl="0">
              <a:spcBef>
                <a:spcPts val="0"/>
              </a:spcBef>
              <a:spcAft>
                <a:spcPts val="0"/>
              </a:spcAft>
              <a:buSzPts val="2600"/>
              <a:buNone/>
              <a:defRPr/>
            </a:lvl3pPr>
            <a:lvl4pPr lvl="3" rtl="0">
              <a:spcBef>
                <a:spcPts val="0"/>
              </a:spcBef>
              <a:spcAft>
                <a:spcPts val="0"/>
              </a:spcAft>
              <a:buSzPts val="2600"/>
              <a:buNone/>
              <a:defRPr/>
            </a:lvl4pPr>
            <a:lvl5pPr lvl="4" rtl="0">
              <a:spcBef>
                <a:spcPts val="0"/>
              </a:spcBef>
              <a:spcAft>
                <a:spcPts val="0"/>
              </a:spcAft>
              <a:buSzPts val="2600"/>
              <a:buNone/>
              <a:defRPr/>
            </a:lvl5pPr>
            <a:lvl6pPr lvl="5" rtl="0">
              <a:spcBef>
                <a:spcPts val="0"/>
              </a:spcBef>
              <a:spcAft>
                <a:spcPts val="0"/>
              </a:spcAft>
              <a:buSzPts val="2600"/>
              <a:buNone/>
              <a:defRPr/>
            </a:lvl6pPr>
            <a:lvl7pPr lvl="6" rtl="0">
              <a:spcBef>
                <a:spcPts val="0"/>
              </a:spcBef>
              <a:spcAft>
                <a:spcPts val="0"/>
              </a:spcAft>
              <a:buSzPts val="2600"/>
              <a:buNone/>
              <a:defRPr/>
            </a:lvl7pPr>
            <a:lvl8pPr lvl="7" rtl="0">
              <a:spcBef>
                <a:spcPts val="0"/>
              </a:spcBef>
              <a:spcAft>
                <a:spcPts val="0"/>
              </a:spcAft>
              <a:buSzPts val="2600"/>
              <a:buNone/>
              <a:defRPr/>
            </a:lvl8pPr>
            <a:lvl9pPr lvl="8" rtl="0">
              <a:spcBef>
                <a:spcPts val="0"/>
              </a:spcBef>
              <a:spcAft>
                <a:spcPts val="0"/>
              </a:spcAft>
              <a:buSzPts val="2600"/>
              <a:buNone/>
              <a:defRPr/>
            </a:lvl9pPr>
          </a:lstStyle>
          <a:p>
            <a:endParaRPr/>
          </a:p>
        </p:txBody>
      </p:sp>
      <p:sp>
        <p:nvSpPr>
          <p:cNvPr id="36" name="Google Shape;36;p5"/>
          <p:cNvSpPr txBox="1">
            <a:spLocks noGrp="1"/>
          </p:cNvSpPr>
          <p:nvPr>
            <p:ph type="body" idx="1"/>
          </p:nvPr>
        </p:nvSpPr>
        <p:spPr>
          <a:xfrm>
            <a:off x="913175" y="1746150"/>
            <a:ext cx="5944800" cy="2633700"/>
          </a:xfrm>
          <a:prstGeom prst="rect">
            <a:avLst/>
          </a:prstGeom>
        </p:spPr>
        <p:txBody>
          <a:bodyPr spcFirstLastPara="1" wrap="square" lIns="0" tIns="0" rIns="0" bIns="0" anchor="t" anchorCtr="0">
            <a:noAutofit/>
          </a:bodyPr>
          <a:lstStyle>
            <a:lvl1pPr marL="457200" lvl="0" indent="-381000" rtl="0">
              <a:spcBef>
                <a:spcPts val="600"/>
              </a:spcBef>
              <a:spcAft>
                <a:spcPts val="0"/>
              </a:spcAft>
              <a:buSzPts val="2400"/>
              <a:buChar char="╸"/>
              <a:defRPr/>
            </a:lvl1pPr>
            <a:lvl2pPr marL="914400" lvl="1" indent="-381000" rtl="0">
              <a:spcBef>
                <a:spcPts val="0"/>
              </a:spcBef>
              <a:spcAft>
                <a:spcPts val="0"/>
              </a:spcAft>
              <a:buSzPts val="2400"/>
              <a:buChar char="╶"/>
              <a:defRPr/>
            </a:lvl2pPr>
            <a:lvl3pPr marL="1371600" lvl="2" indent="-381000" rtl="0">
              <a:spcBef>
                <a:spcPts val="0"/>
              </a:spcBef>
              <a:spcAft>
                <a:spcPts val="0"/>
              </a:spcAft>
              <a:buSzPts val="2400"/>
              <a:buChar char="╶"/>
              <a:defRPr/>
            </a:lvl3pPr>
            <a:lvl4pPr marL="1828800" lvl="3" indent="-381000" rtl="0">
              <a:spcBef>
                <a:spcPts val="0"/>
              </a:spcBef>
              <a:spcAft>
                <a:spcPts val="0"/>
              </a:spcAft>
              <a:buSzPts val="2400"/>
              <a:buChar char="╶"/>
              <a:defRPr/>
            </a:lvl4pPr>
            <a:lvl5pPr marL="2286000" lvl="4" indent="-381000" rtl="0">
              <a:spcBef>
                <a:spcPts val="0"/>
              </a:spcBef>
              <a:spcAft>
                <a:spcPts val="0"/>
              </a:spcAft>
              <a:buSzPts val="2400"/>
              <a:buChar char="╶"/>
              <a:defRPr/>
            </a:lvl5pPr>
            <a:lvl6pPr marL="2743200" lvl="5" indent="-381000" rtl="0">
              <a:spcBef>
                <a:spcPts val="0"/>
              </a:spcBef>
              <a:spcAft>
                <a:spcPts val="0"/>
              </a:spcAft>
              <a:buSzPts val="2400"/>
              <a:buChar char="╶"/>
              <a:defRPr/>
            </a:lvl6pPr>
            <a:lvl7pPr marL="3200400" lvl="6" indent="-381000" rtl="0">
              <a:spcBef>
                <a:spcPts val="0"/>
              </a:spcBef>
              <a:spcAft>
                <a:spcPts val="0"/>
              </a:spcAft>
              <a:buSzPts val="2400"/>
              <a:buChar char="╶"/>
              <a:defRPr/>
            </a:lvl7pPr>
            <a:lvl8pPr marL="3657600" lvl="7" indent="-381000" rtl="0">
              <a:spcBef>
                <a:spcPts val="0"/>
              </a:spcBef>
              <a:spcAft>
                <a:spcPts val="0"/>
              </a:spcAft>
              <a:buSzPts val="2400"/>
              <a:buChar char="╶"/>
              <a:defRPr/>
            </a:lvl8pPr>
            <a:lvl9pPr marL="4114800" lvl="8" indent="-381000" rtl="0">
              <a:spcBef>
                <a:spcPts val="0"/>
              </a:spcBef>
              <a:spcAft>
                <a:spcPts val="0"/>
              </a:spcAft>
              <a:buSzPts val="2400"/>
              <a:buChar char="╶"/>
              <a:defRPr/>
            </a:lvl9pPr>
          </a:lstStyle>
          <a:p>
            <a:endParaRPr/>
          </a:p>
        </p:txBody>
      </p:sp>
      <p:pic>
        <p:nvPicPr>
          <p:cNvPr id="7" name="Picture 6" descr="A black sign with white text&#10;&#10;Description automatically generated">
            <a:extLst>
              <a:ext uri="{FF2B5EF4-FFF2-40B4-BE49-F238E27FC236}">
                <a16:creationId xmlns:a16="http://schemas.microsoft.com/office/drawing/2014/main" id="{1510975C-AEF0-4FB2-8016-E4E9A8BA8D1A}"/>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6914788" y="303829"/>
            <a:ext cx="1876788" cy="1337533"/>
          </a:xfrm>
          <a:prstGeom prst="rect">
            <a:avLst/>
          </a:prstGeom>
        </p:spPr>
      </p:pic>
      <p:sp>
        <p:nvSpPr>
          <p:cNvPr id="10" name="Google Shape;13;p2">
            <a:extLst>
              <a:ext uri="{FF2B5EF4-FFF2-40B4-BE49-F238E27FC236}">
                <a16:creationId xmlns:a16="http://schemas.microsoft.com/office/drawing/2014/main" id="{759E6936-B9B5-47A8-8A7B-450D9382378B}"/>
              </a:ext>
            </a:extLst>
          </p:cNvPr>
          <p:cNvSpPr/>
          <p:nvPr userDrawn="1"/>
        </p:nvSpPr>
        <p:spPr>
          <a:xfrm flipH="1">
            <a:off x="2925347" y="4688845"/>
            <a:ext cx="3293306" cy="41233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pPr lvl="0">
              <a:lnSpc>
                <a:spcPct val="150000"/>
              </a:lnSpc>
            </a:pPr>
            <a:r>
              <a:rPr lang="en-GB" b="1">
                <a:solidFill>
                  <a:srgbClr val="FF6600"/>
                </a:solidFill>
                <a:latin typeface="Red Hat Display" panose="020B0604020202020204" charset="0"/>
              </a:rPr>
              <a:t>GMgoodemploymentcharter.co.uk</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 Veiled" preserve="1">
  <p:cSld name="1_Blank - Veiled">
    <p:spTree>
      <p:nvGrpSpPr>
        <p:cNvPr id="1" name="Shape 85"/>
        <p:cNvGrpSpPr/>
        <p:nvPr/>
      </p:nvGrpSpPr>
      <p:grpSpPr>
        <a:xfrm>
          <a:off x="0" y="0"/>
          <a:ext cx="0" cy="0"/>
          <a:chOff x="0" y="0"/>
          <a:chExt cx="0" cy="0"/>
        </a:xfrm>
      </p:grpSpPr>
      <p:sp>
        <p:nvSpPr>
          <p:cNvPr id="7" name="Google Shape;13;p2">
            <a:extLst>
              <a:ext uri="{FF2B5EF4-FFF2-40B4-BE49-F238E27FC236}">
                <a16:creationId xmlns:a16="http://schemas.microsoft.com/office/drawing/2014/main" id="{E40A47A0-AC5E-4002-9B87-C86B0C1ED756}"/>
              </a:ext>
            </a:extLst>
          </p:cNvPr>
          <p:cNvSpPr/>
          <p:nvPr userDrawn="1"/>
        </p:nvSpPr>
        <p:spPr>
          <a:xfrm flipH="1">
            <a:off x="5199681" y="3285641"/>
            <a:ext cx="3838569" cy="1163018"/>
          </a:xfrm>
          <a:prstGeom prst="roundRect">
            <a:avLst/>
          </a:prstGeom>
          <a:solidFill>
            <a:srgbClr val="FF6600"/>
          </a:solid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GB" sz="1400" b="1">
                <a:solidFill>
                  <a:schemeClr val="bg1"/>
                </a:solidFill>
                <a:effectLst/>
                <a:latin typeface="Red Hat Display" panose="020B0604020202020204" charset="0"/>
              </a:rPr>
              <a:t>GMgoodemploymentcharter.co.uk</a:t>
            </a:r>
          </a:p>
          <a:p>
            <a:pPr marL="0" lvl="0" indent="0" algn="ctr" rtl="0">
              <a:lnSpc>
                <a:spcPct val="150000"/>
              </a:lnSpc>
              <a:spcBef>
                <a:spcPts val="0"/>
              </a:spcBef>
              <a:spcAft>
                <a:spcPts val="0"/>
              </a:spcAft>
              <a:buNone/>
            </a:pPr>
            <a:r>
              <a:rPr lang="en-GB" sz="1400" b="1">
                <a:solidFill>
                  <a:schemeClr val="bg1"/>
                </a:solidFill>
                <a:effectLst/>
                <a:latin typeface="Red Hat Display" panose="020B0604020202020204" charset="0"/>
              </a:rPr>
              <a:t> @GoodEmpCharter</a:t>
            </a:r>
          </a:p>
          <a:p>
            <a:pPr marL="0" lvl="0" indent="0" algn="ctr" rtl="0">
              <a:lnSpc>
                <a:spcPct val="150000"/>
              </a:lnSpc>
              <a:spcBef>
                <a:spcPts val="0"/>
              </a:spcBef>
              <a:spcAft>
                <a:spcPts val="0"/>
              </a:spcAft>
              <a:buNone/>
            </a:pPr>
            <a:r>
              <a:rPr lang="en-GB" sz="1400" b="1">
                <a:solidFill>
                  <a:schemeClr val="bg1"/>
                </a:solidFill>
                <a:effectLst/>
                <a:latin typeface="Red Hat Display" panose="020B0604020202020204" charset="0"/>
              </a:rPr>
              <a:t>#</a:t>
            </a:r>
            <a:r>
              <a:rPr lang="en-GB" sz="1400" b="1" err="1">
                <a:solidFill>
                  <a:schemeClr val="bg1"/>
                </a:solidFill>
                <a:effectLst/>
                <a:latin typeface="Red Hat Display" panose="020B0604020202020204" charset="0"/>
              </a:rPr>
              <a:t>goodemployment</a:t>
            </a:r>
            <a:endParaRPr sz="1400" b="1">
              <a:solidFill>
                <a:schemeClr val="bg1"/>
              </a:solidFill>
              <a:effectLst/>
              <a:latin typeface="Red Hat Display" panose="020B0604020202020204" charset="0"/>
            </a:endParaRPr>
          </a:p>
        </p:txBody>
      </p:sp>
      <p:sp>
        <p:nvSpPr>
          <p:cNvPr id="2" name="Rectangle 1">
            <a:extLst>
              <a:ext uri="{FF2B5EF4-FFF2-40B4-BE49-F238E27FC236}">
                <a16:creationId xmlns:a16="http://schemas.microsoft.com/office/drawing/2014/main" id="{44A599EA-AB93-4B29-AF5A-CF3462B541AB}"/>
              </a:ext>
            </a:extLst>
          </p:cNvPr>
          <p:cNvSpPr/>
          <p:nvPr userDrawn="1"/>
        </p:nvSpPr>
        <p:spPr>
          <a:xfrm>
            <a:off x="0" y="4533899"/>
            <a:ext cx="9144000" cy="6096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a:extLst>
              <a:ext uri="{FF2B5EF4-FFF2-40B4-BE49-F238E27FC236}">
                <a16:creationId xmlns:a16="http://schemas.microsoft.com/office/drawing/2014/main" id="{3A0530BF-1F43-41FB-A35C-19BE73B59130}"/>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2212382" y="4533899"/>
            <a:ext cx="4719235" cy="609601"/>
          </a:xfrm>
          <a:prstGeom prst="rect">
            <a:avLst/>
          </a:prstGeom>
        </p:spPr>
      </p:pic>
      <p:pic>
        <p:nvPicPr>
          <p:cNvPr id="9" name="Picture 8">
            <a:extLst>
              <a:ext uri="{FF2B5EF4-FFF2-40B4-BE49-F238E27FC236}">
                <a16:creationId xmlns:a16="http://schemas.microsoft.com/office/drawing/2014/main" id="{22BD1852-C490-49E3-8587-BDC3AA3CCA28}"/>
              </a:ext>
            </a:extLst>
          </p:cNvPr>
          <p:cNvPicPr>
            <a:picLocks noChangeAspect="1"/>
          </p:cNvPicPr>
          <p:nvPr userDrawn="1"/>
        </p:nvPicPr>
        <p:blipFill>
          <a:blip r:embed="rId3" cstate="print">
            <a:extLst>
              <a:ext uri="{28A0092B-C50C-407E-A947-70E740481C1C}">
                <a14:useLocalDpi xmlns:a14="http://schemas.microsoft.com/office/drawing/2010/main"/>
              </a:ext>
            </a:extLst>
          </a:blip>
          <a:srcRect/>
          <a:stretch/>
        </p:blipFill>
        <p:spPr>
          <a:xfrm>
            <a:off x="6914788" y="303829"/>
            <a:ext cx="1876787" cy="1337533"/>
          </a:xfrm>
          <a:prstGeom prst="rect">
            <a:avLst/>
          </a:prstGeom>
        </p:spPr>
      </p:pic>
    </p:spTree>
    <p:extLst>
      <p:ext uri="{BB962C8B-B14F-4D97-AF65-F5344CB8AC3E}">
        <p14:creationId xmlns:p14="http://schemas.microsoft.com/office/powerpoint/2010/main" val="3624786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rgbClr val="31445C"/>
        </a:solidFill>
        <a:effectLst/>
      </p:bgPr>
    </p:bg>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4CB4665C-96C9-4826-9680-96D3C10F7589}"/>
              </a:ext>
            </a:extLst>
          </p:cNvPr>
          <p:cNvSpPr/>
          <p:nvPr userDrawn="1"/>
        </p:nvSpPr>
        <p:spPr>
          <a:xfrm>
            <a:off x="0" y="1118729"/>
            <a:ext cx="9144000" cy="3168032"/>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sz="1050" noProof="0"/>
          </a:p>
        </p:txBody>
      </p:sp>
      <p:sp>
        <p:nvSpPr>
          <p:cNvPr id="2" name="Title 1">
            <a:extLst>
              <a:ext uri="{FF2B5EF4-FFF2-40B4-BE49-F238E27FC236}">
                <a16:creationId xmlns:a16="http://schemas.microsoft.com/office/drawing/2014/main" id="{5733CB19-43D5-4BDF-BFC4-9F0FD2AFF565}"/>
              </a:ext>
            </a:extLst>
          </p:cNvPr>
          <p:cNvSpPr>
            <a:spLocks noGrp="1"/>
          </p:cNvSpPr>
          <p:nvPr>
            <p:ph type="ctrTitle" hasCustomPrompt="1"/>
          </p:nvPr>
        </p:nvSpPr>
        <p:spPr>
          <a:xfrm>
            <a:off x="1769723" y="306506"/>
            <a:ext cx="5604555" cy="451783"/>
          </a:xfrm>
        </p:spPr>
        <p:txBody>
          <a:bodyPr rtlCol="0" anchor="b">
            <a:noAutofit/>
          </a:bodyPr>
          <a:lstStyle>
            <a:lvl1pPr algn="l">
              <a:defRPr sz="2700" b="1">
                <a:solidFill>
                  <a:schemeClr val="bg1"/>
                </a:solidFill>
              </a:defRPr>
            </a:lvl1pPr>
          </a:lstStyle>
          <a:p>
            <a:pPr rtl="0"/>
            <a:r>
              <a:rPr lang="en-GB" noProof="0"/>
              <a:t>CLICK TO EDIT MASTER TITLE STYLE</a:t>
            </a:r>
          </a:p>
        </p:txBody>
      </p:sp>
      <p:sp>
        <p:nvSpPr>
          <p:cNvPr id="24" name="Text Placeholder 23">
            <a:extLst>
              <a:ext uri="{FF2B5EF4-FFF2-40B4-BE49-F238E27FC236}">
                <a16:creationId xmlns:a16="http://schemas.microsoft.com/office/drawing/2014/main" id="{FE98CF56-49D9-4EE0-8948-7B306B044B64}"/>
              </a:ext>
            </a:extLst>
          </p:cNvPr>
          <p:cNvSpPr>
            <a:spLocks noGrp="1"/>
          </p:cNvSpPr>
          <p:nvPr>
            <p:ph type="body" sz="quarter" idx="13" hasCustomPrompt="1"/>
          </p:nvPr>
        </p:nvSpPr>
        <p:spPr>
          <a:xfrm>
            <a:off x="306939" y="1510528"/>
            <a:ext cx="1906191" cy="311595"/>
          </a:xfrm>
        </p:spPr>
        <p:txBody>
          <a:bodyPr rtlCol="0"/>
          <a:lstStyle>
            <a:lvl1pPr marL="0" marR="0" indent="0" algn="l" defTabSz="685800" rtl="0" eaLnBrk="1" fontAlgn="auto" latinLnBrk="0" hangingPunct="1">
              <a:lnSpc>
                <a:spcPct val="100000"/>
              </a:lnSpc>
              <a:spcBef>
                <a:spcPts val="0"/>
              </a:spcBef>
              <a:spcAft>
                <a:spcPts val="0"/>
              </a:spcAft>
              <a:buClrTx/>
              <a:buSzTx/>
              <a:buFontTx/>
              <a:buNone/>
              <a:tabLst/>
              <a:defRPr>
                <a:noFill/>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900" b="0" i="0" u="none" strike="noStrike" kern="1200" cap="none" spc="0" normalizeH="0" noProof="0">
                <a:ln>
                  <a:noFill/>
                </a:ln>
                <a:solidFill>
                  <a:srgbClr val="FFFFFF"/>
                </a:solidFill>
                <a:effectLst/>
                <a:uLnTx/>
                <a:uFillTx/>
                <a:latin typeface="+mn-lt"/>
                <a:ea typeface="+mn-ea"/>
                <a:cs typeface="+mn-cs"/>
              </a:rPr>
              <a:t>Consectetur adipiscing elit, sed </a:t>
            </a:r>
          </a:p>
          <a:p>
            <a:pPr marL="0" marR="0" lvl="0" indent="0" algn="l" defTabSz="685800" rtl="0" eaLnBrk="1" fontAlgn="auto" latinLnBrk="0" hangingPunct="1">
              <a:lnSpc>
                <a:spcPct val="100000"/>
              </a:lnSpc>
              <a:spcBef>
                <a:spcPts val="0"/>
              </a:spcBef>
              <a:spcAft>
                <a:spcPts val="0"/>
              </a:spcAft>
              <a:buClrTx/>
              <a:buSzTx/>
              <a:buFontTx/>
              <a:buNone/>
              <a:tabLst/>
              <a:defRPr/>
            </a:pPr>
            <a:r>
              <a:rPr lang="en-GB" sz="900" b="0" i="0" u="none" strike="noStrike" kern="1200" cap="none" spc="0" normalizeH="0" noProof="0">
                <a:ln>
                  <a:noFill/>
                </a:ln>
                <a:solidFill>
                  <a:srgbClr val="FFFFFF"/>
                </a:solidFill>
                <a:effectLst/>
                <a:uLnTx/>
                <a:uFillTx/>
                <a:latin typeface="+mn-lt"/>
                <a:ea typeface="+mn-ea"/>
                <a:cs typeface="+mn-cs"/>
              </a:rPr>
              <a:t>do eiusmod tempor incididunt.</a:t>
            </a:r>
          </a:p>
        </p:txBody>
      </p:sp>
      <p:sp>
        <p:nvSpPr>
          <p:cNvPr id="32" name="Text Placeholder 23">
            <a:extLst>
              <a:ext uri="{FF2B5EF4-FFF2-40B4-BE49-F238E27FC236}">
                <a16:creationId xmlns:a16="http://schemas.microsoft.com/office/drawing/2014/main" id="{7F96BFBA-B6DC-4545-A84F-FC358D802210}"/>
              </a:ext>
            </a:extLst>
          </p:cNvPr>
          <p:cNvSpPr>
            <a:spLocks noGrp="1"/>
          </p:cNvSpPr>
          <p:nvPr>
            <p:ph type="body" sz="quarter" idx="15" hasCustomPrompt="1"/>
          </p:nvPr>
        </p:nvSpPr>
        <p:spPr>
          <a:xfrm>
            <a:off x="1861057" y="3623455"/>
            <a:ext cx="1906191" cy="311595"/>
          </a:xfrm>
        </p:spPr>
        <p:txBody>
          <a:bodyPr rtlCol="0"/>
          <a:lstStyle>
            <a:lvl1pPr marL="0" marR="0" indent="0" algn="l" defTabSz="685800" rtl="0" eaLnBrk="1" fontAlgn="auto" latinLnBrk="0" hangingPunct="1">
              <a:lnSpc>
                <a:spcPct val="100000"/>
              </a:lnSpc>
              <a:spcBef>
                <a:spcPts val="0"/>
              </a:spcBef>
              <a:spcAft>
                <a:spcPts val="0"/>
              </a:spcAft>
              <a:buClrTx/>
              <a:buSzTx/>
              <a:buFontTx/>
              <a:buNone/>
              <a:tabLst/>
              <a:defRPr>
                <a:noFill/>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900" b="0" i="0" u="none" strike="noStrike" kern="1200" cap="none" spc="0" normalizeH="0" noProof="0">
                <a:ln>
                  <a:noFill/>
                </a:ln>
                <a:solidFill>
                  <a:srgbClr val="FFFFFF"/>
                </a:solidFill>
                <a:effectLst/>
                <a:uLnTx/>
                <a:uFillTx/>
                <a:latin typeface="+mn-lt"/>
                <a:ea typeface="+mn-ea"/>
                <a:cs typeface="+mn-cs"/>
              </a:rPr>
              <a:t>Consectetur adipiscing elit, sed </a:t>
            </a:r>
          </a:p>
          <a:p>
            <a:pPr marL="0" marR="0" lvl="0" indent="0" algn="l" defTabSz="685800" rtl="0" eaLnBrk="1" fontAlgn="auto" latinLnBrk="0" hangingPunct="1">
              <a:lnSpc>
                <a:spcPct val="100000"/>
              </a:lnSpc>
              <a:spcBef>
                <a:spcPts val="0"/>
              </a:spcBef>
              <a:spcAft>
                <a:spcPts val="0"/>
              </a:spcAft>
              <a:buClrTx/>
              <a:buSzTx/>
              <a:buFontTx/>
              <a:buNone/>
              <a:tabLst/>
              <a:defRPr/>
            </a:pPr>
            <a:r>
              <a:rPr lang="en-GB" sz="900" b="0" i="0" u="none" strike="noStrike" kern="1200" cap="none" spc="0" normalizeH="0" noProof="0">
                <a:ln>
                  <a:noFill/>
                </a:ln>
                <a:solidFill>
                  <a:srgbClr val="FFFFFF"/>
                </a:solidFill>
                <a:effectLst/>
                <a:uLnTx/>
                <a:uFillTx/>
                <a:latin typeface="+mn-lt"/>
                <a:ea typeface="+mn-ea"/>
                <a:cs typeface="+mn-cs"/>
              </a:rPr>
              <a:t>do eiusmod tempor incididunt.</a:t>
            </a:r>
          </a:p>
        </p:txBody>
      </p:sp>
      <p:sp>
        <p:nvSpPr>
          <p:cNvPr id="33" name="Text Placeholder 23">
            <a:extLst>
              <a:ext uri="{FF2B5EF4-FFF2-40B4-BE49-F238E27FC236}">
                <a16:creationId xmlns:a16="http://schemas.microsoft.com/office/drawing/2014/main" id="{09F7AE02-7B72-41CA-BBBA-690477320ED4}"/>
              </a:ext>
            </a:extLst>
          </p:cNvPr>
          <p:cNvSpPr>
            <a:spLocks noGrp="1"/>
          </p:cNvSpPr>
          <p:nvPr>
            <p:ph type="body" sz="quarter" idx="16" hasCustomPrompt="1"/>
          </p:nvPr>
        </p:nvSpPr>
        <p:spPr>
          <a:xfrm>
            <a:off x="1861057" y="3390245"/>
            <a:ext cx="1906191" cy="215632"/>
          </a:xfrm>
        </p:spPr>
        <p:txBody>
          <a:bodyPr rtlCol="0"/>
          <a:lstStyle>
            <a:lvl1pPr marL="0" marR="0" indent="0" algn="l" defTabSz="685800" rtl="0" eaLnBrk="1" fontAlgn="auto" latinLnBrk="0" hangingPunct="1">
              <a:lnSpc>
                <a:spcPct val="100000"/>
              </a:lnSpc>
              <a:spcBef>
                <a:spcPts val="0"/>
              </a:spcBef>
              <a:spcAft>
                <a:spcPts val="0"/>
              </a:spcAft>
              <a:buClrTx/>
              <a:buSzTx/>
              <a:buFontTx/>
              <a:buNone/>
              <a:tabLst/>
              <a:defRPr>
                <a:noFill/>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900" b="1" i="0" u="none" strike="noStrike" kern="1200" cap="none" spc="0" normalizeH="0" noProof="0">
                <a:ln>
                  <a:noFill/>
                </a:ln>
                <a:solidFill>
                  <a:srgbClr val="FFFFFF"/>
                </a:solidFill>
                <a:effectLst/>
                <a:uLnTx/>
                <a:uFillTx/>
                <a:latin typeface="+mn-lt"/>
                <a:ea typeface="+mn-ea"/>
                <a:cs typeface="+mn-cs"/>
              </a:rPr>
              <a:t>Lorem Ipsum Dolor </a:t>
            </a:r>
          </a:p>
        </p:txBody>
      </p:sp>
      <p:sp>
        <p:nvSpPr>
          <p:cNvPr id="37" name="Text Placeholder 23">
            <a:extLst>
              <a:ext uri="{FF2B5EF4-FFF2-40B4-BE49-F238E27FC236}">
                <a16:creationId xmlns:a16="http://schemas.microsoft.com/office/drawing/2014/main" id="{FC353EB4-FA83-4005-9982-8EDF80209855}"/>
              </a:ext>
            </a:extLst>
          </p:cNvPr>
          <p:cNvSpPr>
            <a:spLocks noGrp="1"/>
          </p:cNvSpPr>
          <p:nvPr>
            <p:ph type="body" sz="quarter" idx="17" hasCustomPrompt="1"/>
          </p:nvPr>
        </p:nvSpPr>
        <p:spPr>
          <a:xfrm>
            <a:off x="3665137" y="1510528"/>
            <a:ext cx="1906191" cy="311595"/>
          </a:xfrm>
        </p:spPr>
        <p:txBody>
          <a:bodyPr rtlCol="0"/>
          <a:lstStyle>
            <a:lvl1pPr marL="0" marR="0" indent="0" algn="l" defTabSz="685800" rtl="0" eaLnBrk="1" fontAlgn="auto" latinLnBrk="0" hangingPunct="1">
              <a:lnSpc>
                <a:spcPct val="100000"/>
              </a:lnSpc>
              <a:spcBef>
                <a:spcPts val="0"/>
              </a:spcBef>
              <a:spcAft>
                <a:spcPts val="0"/>
              </a:spcAft>
              <a:buClrTx/>
              <a:buSzTx/>
              <a:buFontTx/>
              <a:buNone/>
              <a:tabLst/>
              <a:defRPr>
                <a:noFill/>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900" b="0" i="0" u="none" strike="noStrike" kern="1200" cap="none" spc="0" normalizeH="0" noProof="0">
                <a:ln>
                  <a:noFill/>
                </a:ln>
                <a:solidFill>
                  <a:srgbClr val="FFFFFF"/>
                </a:solidFill>
                <a:effectLst/>
                <a:uLnTx/>
                <a:uFillTx/>
                <a:latin typeface="+mn-lt"/>
                <a:ea typeface="+mn-ea"/>
                <a:cs typeface="+mn-cs"/>
              </a:rPr>
              <a:t>Consectetur adipiscing elit, sed </a:t>
            </a:r>
          </a:p>
          <a:p>
            <a:pPr marL="0" marR="0" lvl="0" indent="0" algn="l" defTabSz="685800" rtl="0" eaLnBrk="1" fontAlgn="auto" latinLnBrk="0" hangingPunct="1">
              <a:lnSpc>
                <a:spcPct val="100000"/>
              </a:lnSpc>
              <a:spcBef>
                <a:spcPts val="0"/>
              </a:spcBef>
              <a:spcAft>
                <a:spcPts val="0"/>
              </a:spcAft>
              <a:buClrTx/>
              <a:buSzTx/>
              <a:buFontTx/>
              <a:buNone/>
              <a:tabLst/>
              <a:defRPr/>
            </a:pPr>
            <a:r>
              <a:rPr lang="en-GB" sz="900" b="0" i="0" u="none" strike="noStrike" kern="1200" cap="none" spc="0" normalizeH="0" noProof="0">
                <a:ln>
                  <a:noFill/>
                </a:ln>
                <a:solidFill>
                  <a:srgbClr val="FFFFFF"/>
                </a:solidFill>
                <a:effectLst/>
                <a:uLnTx/>
                <a:uFillTx/>
                <a:latin typeface="+mn-lt"/>
                <a:ea typeface="+mn-ea"/>
                <a:cs typeface="+mn-cs"/>
              </a:rPr>
              <a:t>do eiusmod tempor incididunt.</a:t>
            </a:r>
          </a:p>
        </p:txBody>
      </p:sp>
      <p:sp>
        <p:nvSpPr>
          <p:cNvPr id="38" name="Text Placeholder 23">
            <a:extLst>
              <a:ext uri="{FF2B5EF4-FFF2-40B4-BE49-F238E27FC236}">
                <a16:creationId xmlns:a16="http://schemas.microsoft.com/office/drawing/2014/main" id="{F50F63B2-7BE2-458F-B8F4-C5D34029839B}"/>
              </a:ext>
            </a:extLst>
          </p:cNvPr>
          <p:cNvSpPr>
            <a:spLocks noGrp="1"/>
          </p:cNvSpPr>
          <p:nvPr>
            <p:ph type="body" sz="quarter" idx="18" hasCustomPrompt="1"/>
          </p:nvPr>
        </p:nvSpPr>
        <p:spPr>
          <a:xfrm>
            <a:off x="3665137" y="1277318"/>
            <a:ext cx="1906191" cy="215632"/>
          </a:xfrm>
        </p:spPr>
        <p:txBody>
          <a:bodyPr rtlCol="0"/>
          <a:lstStyle>
            <a:lvl1pPr marL="0" marR="0" indent="0" algn="l" defTabSz="685800" rtl="0" eaLnBrk="1" fontAlgn="auto" latinLnBrk="0" hangingPunct="1">
              <a:lnSpc>
                <a:spcPct val="100000"/>
              </a:lnSpc>
              <a:spcBef>
                <a:spcPts val="0"/>
              </a:spcBef>
              <a:spcAft>
                <a:spcPts val="0"/>
              </a:spcAft>
              <a:buClrTx/>
              <a:buSzTx/>
              <a:buFontTx/>
              <a:buNone/>
              <a:tabLst/>
              <a:defRPr>
                <a:noFill/>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900" b="1" i="0" u="none" strike="noStrike" kern="1200" cap="none" spc="0" normalizeH="0" noProof="0">
                <a:ln>
                  <a:noFill/>
                </a:ln>
                <a:solidFill>
                  <a:srgbClr val="FFFFFF"/>
                </a:solidFill>
                <a:effectLst/>
                <a:uLnTx/>
                <a:uFillTx/>
                <a:latin typeface="+mn-lt"/>
                <a:ea typeface="+mn-ea"/>
                <a:cs typeface="+mn-cs"/>
              </a:rPr>
              <a:t>Lorem Ipsum Dolor </a:t>
            </a:r>
          </a:p>
        </p:txBody>
      </p:sp>
      <p:sp>
        <p:nvSpPr>
          <p:cNvPr id="42" name="Text Placeholder 23">
            <a:extLst>
              <a:ext uri="{FF2B5EF4-FFF2-40B4-BE49-F238E27FC236}">
                <a16:creationId xmlns:a16="http://schemas.microsoft.com/office/drawing/2014/main" id="{FC4C199B-1DF3-4B6C-9044-FBE141DB7267}"/>
              </a:ext>
            </a:extLst>
          </p:cNvPr>
          <p:cNvSpPr>
            <a:spLocks noGrp="1"/>
          </p:cNvSpPr>
          <p:nvPr>
            <p:ph type="body" sz="quarter" idx="19" hasCustomPrompt="1"/>
          </p:nvPr>
        </p:nvSpPr>
        <p:spPr>
          <a:xfrm>
            <a:off x="5297762" y="3623455"/>
            <a:ext cx="1906191" cy="311595"/>
          </a:xfrm>
        </p:spPr>
        <p:txBody>
          <a:bodyPr rtlCol="0"/>
          <a:lstStyle>
            <a:lvl1pPr marL="0" marR="0" indent="0" algn="l" defTabSz="685800" rtl="0" eaLnBrk="1" fontAlgn="auto" latinLnBrk="0" hangingPunct="1">
              <a:lnSpc>
                <a:spcPct val="100000"/>
              </a:lnSpc>
              <a:spcBef>
                <a:spcPts val="0"/>
              </a:spcBef>
              <a:spcAft>
                <a:spcPts val="0"/>
              </a:spcAft>
              <a:buClrTx/>
              <a:buSzTx/>
              <a:buFontTx/>
              <a:buNone/>
              <a:tabLst/>
              <a:defRPr>
                <a:noFill/>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900" b="0" i="0" u="none" strike="noStrike" kern="1200" cap="none" spc="0" normalizeH="0" noProof="0">
                <a:ln>
                  <a:noFill/>
                </a:ln>
                <a:solidFill>
                  <a:srgbClr val="FFFFFF"/>
                </a:solidFill>
                <a:effectLst/>
                <a:uLnTx/>
                <a:uFillTx/>
                <a:latin typeface="+mn-lt"/>
                <a:ea typeface="+mn-ea"/>
                <a:cs typeface="+mn-cs"/>
              </a:rPr>
              <a:t>Consectetur adipiscing elit, sed </a:t>
            </a:r>
          </a:p>
          <a:p>
            <a:pPr marL="0" marR="0" lvl="0" indent="0" algn="l" defTabSz="685800" rtl="0" eaLnBrk="1" fontAlgn="auto" latinLnBrk="0" hangingPunct="1">
              <a:lnSpc>
                <a:spcPct val="100000"/>
              </a:lnSpc>
              <a:spcBef>
                <a:spcPts val="0"/>
              </a:spcBef>
              <a:spcAft>
                <a:spcPts val="0"/>
              </a:spcAft>
              <a:buClrTx/>
              <a:buSzTx/>
              <a:buFontTx/>
              <a:buNone/>
              <a:tabLst/>
              <a:defRPr/>
            </a:pPr>
            <a:r>
              <a:rPr lang="en-GB" sz="900" b="0" i="0" u="none" strike="noStrike" kern="1200" cap="none" spc="0" normalizeH="0" noProof="0">
                <a:ln>
                  <a:noFill/>
                </a:ln>
                <a:solidFill>
                  <a:srgbClr val="FFFFFF"/>
                </a:solidFill>
                <a:effectLst/>
                <a:uLnTx/>
                <a:uFillTx/>
                <a:latin typeface="+mn-lt"/>
                <a:ea typeface="+mn-ea"/>
                <a:cs typeface="+mn-cs"/>
              </a:rPr>
              <a:t>do eiusmod tempor incididunt.</a:t>
            </a:r>
          </a:p>
        </p:txBody>
      </p:sp>
      <p:sp>
        <p:nvSpPr>
          <p:cNvPr id="43" name="Text Placeholder 23">
            <a:extLst>
              <a:ext uri="{FF2B5EF4-FFF2-40B4-BE49-F238E27FC236}">
                <a16:creationId xmlns:a16="http://schemas.microsoft.com/office/drawing/2014/main" id="{2F14D7D9-4C8A-47B7-B803-E0E49F49187F}"/>
              </a:ext>
            </a:extLst>
          </p:cNvPr>
          <p:cNvSpPr>
            <a:spLocks noGrp="1"/>
          </p:cNvSpPr>
          <p:nvPr>
            <p:ph type="body" sz="quarter" idx="20" hasCustomPrompt="1"/>
          </p:nvPr>
        </p:nvSpPr>
        <p:spPr>
          <a:xfrm>
            <a:off x="5297762" y="3390245"/>
            <a:ext cx="1906191" cy="215632"/>
          </a:xfrm>
        </p:spPr>
        <p:txBody>
          <a:bodyPr rtlCol="0"/>
          <a:lstStyle>
            <a:lvl1pPr marL="0" marR="0" indent="0" algn="l" defTabSz="685800" rtl="0" eaLnBrk="1" fontAlgn="auto" latinLnBrk="0" hangingPunct="1">
              <a:lnSpc>
                <a:spcPct val="100000"/>
              </a:lnSpc>
              <a:spcBef>
                <a:spcPts val="0"/>
              </a:spcBef>
              <a:spcAft>
                <a:spcPts val="0"/>
              </a:spcAft>
              <a:buClrTx/>
              <a:buSzTx/>
              <a:buFontTx/>
              <a:buNone/>
              <a:tabLst/>
              <a:defRPr>
                <a:noFill/>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900" b="1" i="0" u="none" strike="noStrike" kern="1200" cap="none" spc="0" normalizeH="0" noProof="0">
                <a:ln>
                  <a:noFill/>
                </a:ln>
                <a:solidFill>
                  <a:srgbClr val="FFFFFF"/>
                </a:solidFill>
                <a:effectLst/>
                <a:uLnTx/>
                <a:uFillTx/>
                <a:latin typeface="+mn-lt"/>
                <a:ea typeface="+mn-ea"/>
                <a:cs typeface="+mn-cs"/>
              </a:rPr>
              <a:t>Lorem Ipsum Dolor </a:t>
            </a:r>
          </a:p>
        </p:txBody>
      </p:sp>
      <p:sp>
        <p:nvSpPr>
          <p:cNvPr id="47" name="Text Placeholder 23">
            <a:extLst>
              <a:ext uri="{FF2B5EF4-FFF2-40B4-BE49-F238E27FC236}">
                <a16:creationId xmlns:a16="http://schemas.microsoft.com/office/drawing/2014/main" id="{BA236539-C2F4-4FF6-8131-8834E1268017}"/>
              </a:ext>
            </a:extLst>
          </p:cNvPr>
          <p:cNvSpPr>
            <a:spLocks noGrp="1"/>
          </p:cNvSpPr>
          <p:nvPr>
            <p:ph type="body" sz="quarter" idx="21" hasCustomPrompt="1"/>
          </p:nvPr>
        </p:nvSpPr>
        <p:spPr>
          <a:xfrm>
            <a:off x="7094948" y="1510528"/>
            <a:ext cx="1906191" cy="311595"/>
          </a:xfrm>
        </p:spPr>
        <p:txBody>
          <a:bodyPr rtlCol="0"/>
          <a:lstStyle>
            <a:lvl1pPr marL="0" marR="0" indent="0" algn="l" defTabSz="685800" rtl="0" eaLnBrk="1" fontAlgn="auto" latinLnBrk="0" hangingPunct="1">
              <a:lnSpc>
                <a:spcPct val="100000"/>
              </a:lnSpc>
              <a:spcBef>
                <a:spcPts val="0"/>
              </a:spcBef>
              <a:spcAft>
                <a:spcPts val="0"/>
              </a:spcAft>
              <a:buClrTx/>
              <a:buSzTx/>
              <a:buFontTx/>
              <a:buNone/>
              <a:tabLst/>
              <a:defRPr>
                <a:noFill/>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900" b="0" i="0" u="none" strike="noStrike" kern="1200" cap="none" spc="0" normalizeH="0" noProof="0">
                <a:ln>
                  <a:noFill/>
                </a:ln>
                <a:solidFill>
                  <a:srgbClr val="FFFFFF"/>
                </a:solidFill>
                <a:effectLst/>
                <a:uLnTx/>
                <a:uFillTx/>
                <a:latin typeface="+mn-lt"/>
                <a:ea typeface="+mn-ea"/>
                <a:cs typeface="+mn-cs"/>
              </a:rPr>
              <a:t>Consectetur adipiscing elit, sed </a:t>
            </a:r>
          </a:p>
          <a:p>
            <a:pPr marL="0" marR="0" lvl="0" indent="0" algn="l" defTabSz="685800" rtl="0" eaLnBrk="1" fontAlgn="auto" latinLnBrk="0" hangingPunct="1">
              <a:lnSpc>
                <a:spcPct val="100000"/>
              </a:lnSpc>
              <a:spcBef>
                <a:spcPts val="0"/>
              </a:spcBef>
              <a:spcAft>
                <a:spcPts val="0"/>
              </a:spcAft>
              <a:buClrTx/>
              <a:buSzTx/>
              <a:buFontTx/>
              <a:buNone/>
              <a:tabLst/>
              <a:defRPr/>
            </a:pPr>
            <a:r>
              <a:rPr lang="en-GB" sz="900" b="0" i="0" u="none" strike="noStrike" kern="1200" cap="none" spc="0" normalizeH="0" noProof="0">
                <a:ln>
                  <a:noFill/>
                </a:ln>
                <a:solidFill>
                  <a:srgbClr val="FFFFFF"/>
                </a:solidFill>
                <a:effectLst/>
                <a:uLnTx/>
                <a:uFillTx/>
                <a:latin typeface="+mn-lt"/>
                <a:ea typeface="+mn-ea"/>
                <a:cs typeface="+mn-cs"/>
              </a:rPr>
              <a:t>do eiusmod tempor incididunt.</a:t>
            </a:r>
          </a:p>
        </p:txBody>
      </p:sp>
      <p:sp>
        <p:nvSpPr>
          <p:cNvPr id="48" name="Text Placeholder 23">
            <a:extLst>
              <a:ext uri="{FF2B5EF4-FFF2-40B4-BE49-F238E27FC236}">
                <a16:creationId xmlns:a16="http://schemas.microsoft.com/office/drawing/2014/main" id="{0AF894AB-DA10-4943-A121-DC105788137F}"/>
              </a:ext>
            </a:extLst>
          </p:cNvPr>
          <p:cNvSpPr>
            <a:spLocks noGrp="1"/>
          </p:cNvSpPr>
          <p:nvPr>
            <p:ph type="body" sz="quarter" idx="22" hasCustomPrompt="1"/>
          </p:nvPr>
        </p:nvSpPr>
        <p:spPr>
          <a:xfrm>
            <a:off x="7094948" y="1277318"/>
            <a:ext cx="1906191" cy="215632"/>
          </a:xfrm>
        </p:spPr>
        <p:txBody>
          <a:bodyPr rtlCol="0"/>
          <a:lstStyle>
            <a:lvl1pPr marL="0" marR="0" indent="0" algn="l" defTabSz="685800" rtl="0" eaLnBrk="1" fontAlgn="auto" latinLnBrk="0" hangingPunct="1">
              <a:lnSpc>
                <a:spcPct val="100000"/>
              </a:lnSpc>
              <a:spcBef>
                <a:spcPts val="0"/>
              </a:spcBef>
              <a:spcAft>
                <a:spcPts val="0"/>
              </a:spcAft>
              <a:buClrTx/>
              <a:buSzTx/>
              <a:buFontTx/>
              <a:buNone/>
              <a:tabLst/>
              <a:defRPr>
                <a:noFill/>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900" b="1" i="0" u="none" strike="noStrike" kern="1200" cap="none" spc="0" normalizeH="0" noProof="0">
                <a:ln>
                  <a:noFill/>
                </a:ln>
                <a:solidFill>
                  <a:srgbClr val="FFFFFF"/>
                </a:solidFill>
                <a:effectLst/>
                <a:uLnTx/>
                <a:uFillTx/>
                <a:latin typeface="+mn-lt"/>
                <a:ea typeface="+mn-ea"/>
                <a:cs typeface="+mn-cs"/>
              </a:rPr>
              <a:t>Lorem Ipsum Dolor </a:t>
            </a:r>
          </a:p>
        </p:txBody>
      </p:sp>
      <p:sp>
        <p:nvSpPr>
          <p:cNvPr id="27" name="Text Placeholder 23">
            <a:extLst>
              <a:ext uri="{FF2B5EF4-FFF2-40B4-BE49-F238E27FC236}">
                <a16:creationId xmlns:a16="http://schemas.microsoft.com/office/drawing/2014/main" id="{6D1A5D58-B929-4B60-A518-F2EFDEE4CD0E}"/>
              </a:ext>
            </a:extLst>
          </p:cNvPr>
          <p:cNvSpPr>
            <a:spLocks noGrp="1"/>
          </p:cNvSpPr>
          <p:nvPr>
            <p:ph type="body" sz="quarter" idx="14" hasCustomPrompt="1"/>
          </p:nvPr>
        </p:nvSpPr>
        <p:spPr>
          <a:xfrm>
            <a:off x="306939" y="1277318"/>
            <a:ext cx="1906191" cy="215632"/>
          </a:xfrm>
        </p:spPr>
        <p:txBody>
          <a:bodyPr rtlCol="0"/>
          <a:lstStyle>
            <a:lvl1pPr marL="0" marR="0" indent="0" algn="l" defTabSz="685800" rtl="0" eaLnBrk="1" fontAlgn="auto" latinLnBrk="0" hangingPunct="1">
              <a:lnSpc>
                <a:spcPct val="100000"/>
              </a:lnSpc>
              <a:spcBef>
                <a:spcPts val="0"/>
              </a:spcBef>
              <a:spcAft>
                <a:spcPts val="0"/>
              </a:spcAft>
              <a:buClrTx/>
              <a:buSzTx/>
              <a:buFontTx/>
              <a:buNone/>
              <a:tabLst/>
              <a:defRPr>
                <a:solidFill>
                  <a:schemeClr val="tx1"/>
                </a:solidFill>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900" b="1" i="0" u="none" strike="noStrike" kern="1200" cap="none" spc="0" normalizeH="0" noProof="0">
                <a:ln>
                  <a:noFill/>
                </a:ln>
                <a:solidFill>
                  <a:srgbClr val="FFFFFF"/>
                </a:solidFill>
                <a:effectLst/>
                <a:uLnTx/>
                <a:uFillTx/>
                <a:latin typeface="+mn-lt"/>
                <a:ea typeface="+mn-ea"/>
                <a:cs typeface="+mn-cs"/>
              </a:rPr>
              <a:t>Lorem Ipsum Dolor </a:t>
            </a:r>
          </a:p>
        </p:txBody>
      </p:sp>
      <p:sp>
        <p:nvSpPr>
          <p:cNvPr id="15" name="Google Shape;13;p2">
            <a:extLst>
              <a:ext uri="{FF2B5EF4-FFF2-40B4-BE49-F238E27FC236}">
                <a16:creationId xmlns:a16="http://schemas.microsoft.com/office/drawing/2014/main" id="{9037A977-1280-43A3-A70B-EB8C330456D2}"/>
              </a:ext>
            </a:extLst>
          </p:cNvPr>
          <p:cNvSpPr/>
          <p:nvPr userDrawn="1"/>
        </p:nvSpPr>
        <p:spPr>
          <a:xfrm flipH="1">
            <a:off x="2925347" y="4688845"/>
            <a:ext cx="3293306" cy="41233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pPr lvl="0">
              <a:lnSpc>
                <a:spcPct val="150000"/>
              </a:lnSpc>
            </a:pPr>
            <a:r>
              <a:rPr lang="en-GB" b="1">
                <a:solidFill>
                  <a:srgbClr val="FF6600"/>
                </a:solidFill>
                <a:latin typeface="Red Hat Display" panose="020B0604020202020204" charset="0"/>
              </a:rPr>
              <a:t>GMgoodemploymentcharter.co.uk</a:t>
            </a:r>
          </a:p>
        </p:txBody>
      </p:sp>
      <p:pic>
        <p:nvPicPr>
          <p:cNvPr id="16" name="Picture 15" descr="A black sign with white text&#10;&#10;Description automatically generated">
            <a:extLst>
              <a:ext uri="{FF2B5EF4-FFF2-40B4-BE49-F238E27FC236}">
                <a16:creationId xmlns:a16="http://schemas.microsoft.com/office/drawing/2014/main" id="{57E34803-9FD1-42CA-B5B6-B3776DB746D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6987080" y="-77793"/>
            <a:ext cx="1876788" cy="1337533"/>
          </a:xfrm>
          <a:prstGeom prst="rect">
            <a:avLst/>
          </a:prstGeom>
        </p:spPr>
      </p:pic>
    </p:spTree>
    <p:extLst>
      <p:ext uri="{BB962C8B-B14F-4D97-AF65-F5344CB8AC3E}">
        <p14:creationId xmlns:p14="http://schemas.microsoft.com/office/powerpoint/2010/main" val="11567966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blipFill dpi="0" rotWithShape="1">
          <a:blip r:embed="rId5">
            <a:lum/>
          </a:blip>
          <a:srcRect/>
          <a:stretch>
            <a:fillRect/>
          </a:stretch>
        </a:blipFill>
        <a:effectLst/>
      </p:bgPr>
    </p:bg>
    <p:spTree>
      <p:nvGrpSpPr>
        <p:cNvPr id="1" name="Shape 5"/>
        <p:cNvGrpSpPr/>
        <p:nvPr/>
      </p:nvGrpSpPr>
      <p:grpSpPr>
        <a:xfrm>
          <a:off x="0" y="0"/>
          <a:ext cx="0" cy="0"/>
          <a:chOff x="0" y="0"/>
          <a:chExt cx="0" cy="0"/>
        </a:xfrm>
      </p:grpSpPr>
      <p:sp>
        <p:nvSpPr>
          <p:cNvPr id="7" name="Google Shape;7;p1"/>
          <p:cNvSpPr txBox="1">
            <a:spLocks noGrp="1"/>
          </p:cNvSpPr>
          <p:nvPr>
            <p:ph type="title"/>
          </p:nvPr>
        </p:nvSpPr>
        <p:spPr>
          <a:xfrm>
            <a:off x="457200" y="0"/>
            <a:ext cx="3171300" cy="1418400"/>
          </a:xfrm>
          <a:prstGeom prst="rect">
            <a:avLst/>
          </a:prstGeom>
          <a:noFill/>
          <a:ln>
            <a:noFill/>
          </a:ln>
        </p:spPr>
        <p:txBody>
          <a:bodyPr spcFirstLastPara="1" wrap="square" lIns="0" tIns="0" rIns="0" bIns="0" anchor="ctr" anchorCtr="0">
            <a:noAutofit/>
          </a:bodyPr>
          <a:lstStyle>
            <a:lvl1pPr lvl="0" rtl="0">
              <a:lnSpc>
                <a:spcPct val="90000"/>
              </a:lnSpc>
              <a:spcBef>
                <a:spcPts val="0"/>
              </a:spcBef>
              <a:spcAft>
                <a:spcPts val="0"/>
              </a:spcAft>
              <a:buClr>
                <a:schemeClr val="dk1"/>
              </a:buClr>
              <a:buSzPts val="2600"/>
              <a:buFont typeface="Red Hat Display Black"/>
              <a:buNone/>
              <a:defRPr sz="2600">
                <a:solidFill>
                  <a:schemeClr val="dk1"/>
                </a:solidFill>
                <a:latin typeface="Red Hat Display Black"/>
                <a:ea typeface="Red Hat Display Black"/>
                <a:cs typeface="Red Hat Display Black"/>
                <a:sym typeface="Red Hat Display Black"/>
              </a:defRPr>
            </a:lvl1pPr>
            <a:lvl2pPr lvl="1" rtl="0">
              <a:lnSpc>
                <a:spcPct val="90000"/>
              </a:lnSpc>
              <a:spcBef>
                <a:spcPts val="0"/>
              </a:spcBef>
              <a:spcAft>
                <a:spcPts val="0"/>
              </a:spcAft>
              <a:buClr>
                <a:schemeClr val="dk1"/>
              </a:buClr>
              <a:buSzPts val="2600"/>
              <a:buFont typeface="Red Hat Display Black"/>
              <a:buNone/>
              <a:defRPr sz="2600">
                <a:solidFill>
                  <a:schemeClr val="dk1"/>
                </a:solidFill>
                <a:latin typeface="Red Hat Display Black"/>
                <a:ea typeface="Red Hat Display Black"/>
                <a:cs typeface="Red Hat Display Black"/>
                <a:sym typeface="Red Hat Display Black"/>
              </a:defRPr>
            </a:lvl2pPr>
            <a:lvl3pPr lvl="2" rtl="0">
              <a:lnSpc>
                <a:spcPct val="90000"/>
              </a:lnSpc>
              <a:spcBef>
                <a:spcPts val="0"/>
              </a:spcBef>
              <a:spcAft>
                <a:spcPts val="0"/>
              </a:spcAft>
              <a:buClr>
                <a:schemeClr val="dk1"/>
              </a:buClr>
              <a:buSzPts val="2600"/>
              <a:buFont typeface="Red Hat Display Black"/>
              <a:buNone/>
              <a:defRPr sz="2600">
                <a:solidFill>
                  <a:schemeClr val="dk1"/>
                </a:solidFill>
                <a:latin typeface="Red Hat Display Black"/>
                <a:ea typeface="Red Hat Display Black"/>
                <a:cs typeface="Red Hat Display Black"/>
                <a:sym typeface="Red Hat Display Black"/>
              </a:defRPr>
            </a:lvl3pPr>
            <a:lvl4pPr lvl="3" rtl="0">
              <a:lnSpc>
                <a:spcPct val="90000"/>
              </a:lnSpc>
              <a:spcBef>
                <a:spcPts val="0"/>
              </a:spcBef>
              <a:spcAft>
                <a:spcPts val="0"/>
              </a:spcAft>
              <a:buClr>
                <a:schemeClr val="dk1"/>
              </a:buClr>
              <a:buSzPts val="2600"/>
              <a:buFont typeface="Red Hat Display Black"/>
              <a:buNone/>
              <a:defRPr sz="2600">
                <a:solidFill>
                  <a:schemeClr val="dk1"/>
                </a:solidFill>
                <a:latin typeface="Red Hat Display Black"/>
                <a:ea typeface="Red Hat Display Black"/>
                <a:cs typeface="Red Hat Display Black"/>
                <a:sym typeface="Red Hat Display Black"/>
              </a:defRPr>
            </a:lvl4pPr>
            <a:lvl5pPr lvl="4" rtl="0">
              <a:lnSpc>
                <a:spcPct val="90000"/>
              </a:lnSpc>
              <a:spcBef>
                <a:spcPts val="0"/>
              </a:spcBef>
              <a:spcAft>
                <a:spcPts val="0"/>
              </a:spcAft>
              <a:buClr>
                <a:schemeClr val="dk1"/>
              </a:buClr>
              <a:buSzPts val="2600"/>
              <a:buFont typeface="Red Hat Display Black"/>
              <a:buNone/>
              <a:defRPr sz="2600">
                <a:solidFill>
                  <a:schemeClr val="dk1"/>
                </a:solidFill>
                <a:latin typeface="Red Hat Display Black"/>
                <a:ea typeface="Red Hat Display Black"/>
                <a:cs typeface="Red Hat Display Black"/>
                <a:sym typeface="Red Hat Display Black"/>
              </a:defRPr>
            </a:lvl5pPr>
            <a:lvl6pPr lvl="5" rtl="0">
              <a:lnSpc>
                <a:spcPct val="90000"/>
              </a:lnSpc>
              <a:spcBef>
                <a:spcPts val="0"/>
              </a:spcBef>
              <a:spcAft>
                <a:spcPts val="0"/>
              </a:spcAft>
              <a:buClr>
                <a:schemeClr val="dk1"/>
              </a:buClr>
              <a:buSzPts val="2600"/>
              <a:buFont typeface="Red Hat Display Black"/>
              <a:buNone/>
              <a:defRPr sz="2600">
                <a:solidFill>
                  <a:schemeClr val="dk1"/>
                </a:solidFill>
                <a:latin typeface="Red Hat Display Black"/>
                <a:ea typeface="Red Hat Display Black"/>
                <a:cs typeface="Red Hat Display Black"/>
                <a:sym typeface="Red Hat Display Black"/>
              </a:defRPr>
            </a:lvl6pPr>
            <a:lvl7pPr lvl="6" rtl="0">
              <a:lnSpc>
                <a:spcPct val="90000"/>
              </a:lnSpc>
              <a:spcBef>
                <a:spcPts val="0"/>
              </a:spcBef>
              <a:spcAft>
                <a:spcPts val="0"/>
              </a:spcAft>
              <a:buClr>
                <a:schemeClr val="dk1"/>
              </a:buClr>
              <a:buSzPts val="2600"/>
              <a:buFont typeface="Red Hat Display Black"/>
              <a:buNone/>
              <a:defRPr sz="2600">
                <a:solidFill>
                  <a:schemeClr val="dk1"/>
                </a:solidFill>
                <a:latin typeface="Red Hat Display Black"/>
                <a:ea typeface="Red Hat Display Black"/>
                <a:cs typeface="Red Hat Display Black"/>
                <a:sym typeface="Red Hat Display Black"/>
              </a:defRPr>
            </a:lvl7pPr>
            <a:lvl8pPr lvl="7" rtl="0">
              <a:lnSpc>
                <a:spcPct val="90000"/>
              </a:lnSpc>
              <a:spcBef>
                <a:spcPts val="0"/>
              </a:spcBef>
              <a:spcAft>
                <a:spcPts val="0"/>
              </a:spcAft>
              <a:buClr>
                <a:schemeClr val="dk1"/>
              </a:buClr>
              <a:buSzPts val="2600"/>
              <a:buFont typeface="Red Hat Display Black"/>
              <a:buNone/>
              <a:defRPr sz="2600">
                <a:solidFill>
                  <a:schemeClr val="dk1"/>
                </a:solidFill>
                <a:latin typeface="Red Hat Display Black"/>
                <a:ea typeface="Red Hat Display Black"/>
                <a:cs typeface="Red Hat Display Black"/>
                <a:sym typeface="Red Hat Display Black"/>
              </a:defRPr>
            </a:lvl8pPr>
            <a:lvl9pPr lvl="8" rtl="0">
              <a:lnSpc>
                <a:spcPct val="90000"/>
              </a:lnSpc>
              <a:spcBef>
                <a:spcPts val="0"/>
              </a:spcBef>
              <a:spcAft>
                <a:spcPts val="0"/>
              </a:spcAft>
              <a:buClr>
                <a:schemeClr val="dk1"/>
              </a:buClr>
              <a:buSzPts val="2600"/>
              <a:buFont typeface="Red Hat Display Black"/>
              <a:buNone/>
              <a:defRPr sz="2600">
                <a:solidFill>
                  <a:schemeClr val="dk1"/>
                </a:solidFill>
                <a:latin typeface="Red Hat Display Black"/>
                <a:ea typeface="Red Hat Display Black"/>
                <a:cs typeface="Red Hat Display Black"/>
                <a:sym typeface="Red Hat Display Black"/>
              </a:defRPr>
            </a:lvl9pPr>
          </a:lstStyle>
          <a:p>
            <a:endParaRPr/>
          </a:p>
        </p:txBody>
      </p:sp>
      <p:sp>
        <p:nvSpPr>
          <p:cNvPr id="8" name="Google Shape;8;p1"/>
          <p:cNvSpPr txBox="1">
            <a:spLocks noGrp="1"/>
          </p:cNvSpPr>
          <p:nvPr>
            <p:ph type="body" idx="1"/>
          </p:nvPr>
        </p:nvSpPr>
        <p:spPr>
          <a:xfrm>
            <a:off x="913175" y="1746150"/>
            <a:ext cx="5944800" cy="2633700"/>
          </a:xfrm>
          <a:prstGeom prst="rect">
            <a:avLst/>
          </a:prstGeom>
          <a:noFill/>
          <a:ln>
            <a:noFill/>
          </a:ln>
        </p:spPr>
        <p:txBody>
          <a:bodyPr spcFirstLastPara="1" wrap="square" lIns="0" tIns="0" rIns="0" bIns="0" anchor="t" anchorCtr="0">
            <a:noAutofit/>
          </a:bodyPr>
          <a:lstStyle>
            <a:lvl1pPr marL="457200" lvl="0" indent="-381000" rtl="0">
              <a:spcBef>
                <a:spcPts val="600"/>
              </a:spcBef>
              <a:spcAft>
                <a:spcPts val="0"/>
              </a:spcAft>
              <a:buClr>
                <a:schemeClr val="accent1"/>
              </a:buClr>
              <a:buSzPts val="2400"/>
              <a:buFont typeface="Raleway"/>
              <a:buChar char="╸"/>
              <a:defRPr sz="2400">
                <a:solidFill>
                  <a:schemeClr val="lt1"/>
                </a:solidFill>
                <a:latin typeface="Raleway"/>
                <a:ea typeface="Raleway"/>
                <a:cs typeface="Raleway"/>
                <a:sym typeface="Raleway"/>
              </a:defRPr>
            </a:lvl1pPr>
            <a:lvl2pPr marL="914400" lvl="1" indent="-381000" rtl="0">
              <a:spcBef>
                <a:spcPts val="0"/>
              </a:spcBef>
              <a:spcAft>
                <a:spcPts val="0"/>
              </a:spcAft>
              <a:buClr>
                <a:schemeClr val="lt2"/>
              </a:buClr>
              <a:buSzPts val="2400"/>
              <a:buFont typeface="Raleway"/>
              <a:buChar char="╶"/>
              <a:defRPr sz="2400">
                <a:solidFill>
                  <a:schemeClr val="lt1"/>
                </a:solidFill>
                <a:latin typeface="Raleway"/>
                <a:ea typeface="Raleway"/>
                <a:cs typeface="Raleway"/>
                <a:sym typeface="Raleway"/>
              </a:defRPr>
            </a:lvl2pPr>
            <a:lvl3pPr marL="1371600" lvl="2" indent="-381000" rtl="0">
              <a:spcBef>
                <a:spcPts val="0"/>
              </a:spcBef>
              <a:spcAft>
                <a:spcPts val="0"/>
              </a:spcAft>
              <a:buClr>
                <a:schemeClr val="dk2"/>
              </a:buClr>
              <a:buSzPts val="2400"/>
              <a:buFont typeface="Raleway"/>
              <a:buChar char="╶"/>
              <a:defRPr sz="2400">
                <a:solidFill>
                  <a:schemeClr val="lt1"/>
                </a:solidFill>
                <a:latin typeface="Raleway"/>
                <a:ea typeface="Raleway"/>
                <a:cs typeface="Raleway"/>
                <a:sym typeface="Raleway"/>
              </a:defRPr>
            </a:lvl3pPr>
            <a:lvl4pPr marL="1828800" lvl="3" indent="-381000" rtl="0">
              <a:spcBef>
                <a:spcPts val="0"/>
              </a:spcBef>
              <a:spcAft>
                <a:spcPts val="0"/>
              </a:spcAft>
              <a:buClr>
                <a:schemeClr val="dk2"/>
              </a:buClr>
              <a:buSzPts val="2400"/>
              <a:buFont typeface="Raleway"/>
              <a:buChar char="╶"/>
              <a:defRPr sz="2400">
                <a:solidFill>
                  <a:schemeClr val="lt1"/>
                </a:solidFill>
                <a:latin typeface="Raleway"/>
                <a:ea typeface="Raleway"/>
                <a:cs typeface="Raleway"/>
                <a:sym typeface="Raleway"/>
              </a:defRPr>
            </a:lvl4pPr>
            <a:lvl5pPr marL="2286000" lvl="4" indent="-381000" rtl="0">
              <a:spcBef>
                <a:spcPts val="0"/>
              </a:spcBef>
              <a:spcAft>
                <a:spcPts val="0"/>
              </a:spcAft>
              <a:buClr>
                <a:schemeClr val="dk2"/>
              </a:buClr>
              <a:buSzPts val="2400"/>
              <a:buFont typeface="Raleway"/>
              <a:buChar char="╶"/>
              <a:defRPr sz="2400">
                <a:solidFill>
                  <a:schemeClr val="lt1"/>
                </a:solidFill>
                <a:latin typeface="Raleway"/>
                <a:ea typeface="Raleway"/>
                <a:cs typeface="Raleway"/>
                <a:sym typeface="Raleway"/>
              </a:defRPr>
            </a:lvl5pPr>
            <a:lvl6pPr marL="2743200" lvl="5" indent="-381000" rtl="0">
              <a:spcBef>
                <a:spcPts val="0"/>
              </a:spcBef>
              <a:spcAft>
                <a:spcPts val="0"/>
              </a:spcAft>
              <a:buClr>
                <a:schemeClr val="dk2"/>
              </a:buClr>
              <a:buSzPts val="2400"/>
              <a:buFont typeface="Raleway"/>
              <a:buChar char="╶"/>
              <a:defRPr sz="2400">
                <a:solidFill>
                  <a:schemeClr val="lt1"/>
                </a:solidFill>
                <a:latin typeface="Raleway"/>
                <a:ea typeface="Raleway"/>
                <a:cs typeface="Raleway"/>
                <a:sym typeface="Raleway"/>
              </a:defRPr>
            </a:lvl6pPr>
            <a:lvl7pPr marL="3200400" lvl="6" indent="-381000" rtl="0">
              <a:spcBef>
                <a:spcPts val="0"/>
              </a:spcBef>
              <a:spcAft>
                <a:spcPts val="0"/>
              </a:spcAft>
              <a:buClr>
                <a:schemeClr val="dk2"/>
              </a:buClr>
              <a:buSzPts val="2400"/>
              <a:buFont typeface="Raleway"/>
              <a:buChar char="╶"/>
              <a:defRPr sz="2400">
                <a:solidFill>
                  <a:schemeClr val="lt1"/>
                </a:solidFill>
                <a:latin typeface="Raleway"/>
                <a:ea typeface="Raleway"/>
                <a:cs typeface="Raleway"/>
                <a:sym typeface="Raleway"/>
              </a:defRPr>
            </a:lvl7pPr>
            <a:lvl8pPr marL="3657600" lvl="7" indent="-381000" rtl="0">
              <a:spcBef>
                <a:spcPts val="0"/>
              </a:spcBef>
              <a:spcAft>
                <a:spcPts val="0"/>
              </a:spcAft>
              <a:buClr>
                <a:schemeClr val="dk2"/>
              </a:buClr>
              <a:buSzPts val="2400"/>
              <a:buFont typeface="Raleway"/>
              <a:buChar char="╶"/>
              <a:defRPr sz="2400">
                <a:solidFill>
                  <a:schemeClr val="lt1"/>
                </a:solidFill>
                <a:latin typeface="Raleway"/>
                <a:ea typeface="Raleway"/>
                <a:cs typeface="Raleway"/>
                <a:sym typeface="Raleway"/>
              </a:defRPr>
            </a:lvl8pPr>
            <a:lvl9pPr marL="4114800" lvl="8" indent="-381000" rtl="0">
              <a:spcBef>
                <a:spcPts val="0"/>
              </a:spcBef>
              <a:spcAft>
                <a:spcPts val="0"/>
              </a:spcAft>
              <a:buClr>
                <a:schemeClr val="dk2"/>
              </a:buClr>
              <a:buSzPts val="2400"/>
              <a:buFont typeface="Raleway"/>
              <a:buChar char="╶"/>
              <a:defRPr sz="2400">
                <a:solidFill>
                  <a:schemeClr val="lt1"/>
                </a:solidFill>
                <a:latin typeface="Raleway"/>
                <a:ea typeface="Raleway"/>
                <a:cs typeface="Raleway"/>
                <a:sym typeface="Raleway"/>
              </a:defRPr>
            </a:lvl9pPr>
          </a:lstStyle>
          <a:p>
            <a:endParaRPr/>
          </a:p>
        </p:txBody>
      </p:sp>
    </p:spTree>
  </p:cSld>
  <p:clrMap bg1="lt1" tx1="dk1" bg2="dk2" tx2="lt2" accent1="accent1" accent2="accent2" accent3="accent3" accent4="accent4" accent5="accent5" accent6="accent6" hlink="hlink" folHlink="folHlink"/>
  <p:sldLayoutIdLst>
    <p:sldLayoutId id="2147483651" r:id="rId1"/>
    <p:sldLayoutId id="2147483661" r:id="rId2"/>
    <p:sldLayoutId id="2147483663" r:id="rId3"/>
  </p:sldLayoutIdLst>
  <p:transition>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0"/>
          <p:cNvSpPr txBox="1">
            <a:spLocks noGrp="1"/>
          </p:cNvSpPr>
          <p:nvPr>
            <p:ph type="title"/>
          </p:nvPr>
        </p:nvSpPr>
        <p:spPr>
          <a:xfrm>
            <a:off x="451104" y="155583"/>
            <a:ext cx="3643110" cy="14184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n-GB" sz="2800" dirty="0">
                <a:solidFill>
                  <a:srgbClr val="FF6600"/>
                </a:solidFill>
              </a:rPr>
              <a:t>Challenge 1</a:t>
            </a:r>
            <a:endParaRPr sz="2800" dirty="0">
              <a:solidFill>
                <a:srgbClr val="FF6600"/>
              </a:solidFill>
            </a:endParaRPr>
          </a:p>
        </p:txBody>
      </p:sp>
      <p:sp>
        <p:nvSpPr>
          <p:cNvPr id="18" name="Google Shape;162;p20">
            <a:extLst>
              <a:ext uri="{FF2B5EF4-FFF2-40B4-BE49-F238E27FC236}">
                <a16:creationId xmlns:a16="http://schemas.microsoft.com/office/drawing/2014/main" id="{FFC3B3CE-5E5F-417A-852A-B6A159A8DBEA}"/>
              </a:ext>
            </a:extLst>
          </p:cNvPr>
          <p:cNvSpPr txBox="1">
            <a:spLocks/>
          </p:cNvSpPr>
          <p:nvPr/>
        </p:nvSpPr>
        <p:spPr>
          <a:xfrm>
            <a:off x="5269965" y="2478287"/>
            <a:ext cx="1926336" cy="553441"/>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indent="0" algn="ctr">
              <a:buFont typeface="Raleway"/>
              <a:buNone/>
            </a:pPr>
            <a:endParaRPr lang="en-GB" sz="1400" b="1" dirty="0">
              <a:latin typeface="Red Hat Display" panose="020B0604020202020204" charset="0"/>
            </a:endParaRPr>
          </a:p>
        </p:txBody>
      </p:sp>
      <p:sp>
        <p:nvSpPr>
          <p:cNvPr id="20" name="Google Shape;162;p20">
            <a:extLst>
              <a:ext uri="{FF2B5EF4-FFF2-40B4-BE49-F238E27FC236}">
                <a16:creationId xmlns:a16="http://schemas.microsoft.com/office/drawing/2014/main" id="{8485F526-020A-4CC8-8897-F3EF06DA8AF5}"/>
              </a:ext>
            </a:extLst>
          </p:cNvPr>
          <p:cNvSpPr txBox="1">
            <a:spLocks/>
          </p:cNvSpPr>
          <p:nvPr/>
        </p:nvSpPr>
        <p:spPr>
          <a:xfrm>
            <a:off x="721378" y="1573983"/>
            <a:ext cx="7632580" cy="2790389"/>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0" indent="0" algn="just">
              <a:buNone/>
            </a:pPr>
            <a:r>
              <a:rPr lang="en-GB" sz="1600" dirty="0">
                <a:effectLst/>
                <a:latin typeface="Red Hat Display" panose="020B0604020202020204" charset="0"/>
                <a:ea typeface="Calibri" panose="020F0502020204030204" pitchFamily="34" charset="0"/>
                <a:cs typeface="Times New Roman" panose="02020603050405020304" pitchFamily="18" charset="0"/>
              </a:rPr>
              <a:t>An employee at Company X approached their manager about feeling isolated in the office. They did not feel part of the ‘friendships groups’ and this made them feel anxious about coming in. Although attempts were made to mix groups, this was not successful. The relationship between the employee and line manager has now broken down which has increased their feelings of isolation.</a:t>
            </a:r>
          </a:p>
          <a:p>
            <a:pPr marL="0" indent="0" algn="just">
              <a:buNone/>
            </a:pPr>
            <a:endParaRPr lang="en-GB" sz="1600" dirty="0">
              <a:effectLst/>
              <a:latin typeface="Red Hat Display" panose="020B0604020202020204" charset="0"/>
              <a:ea typeface="Calibri" panose="020F0502020204030204" pitchFamily="34" charset="0"/>
              <a:cs typeface="Times New Roman" panose="02020603050405020304" pitchFamily="18" charset="0"/>
            </a:endParaRPr>
          </a:p>
          <a:p>
            <a:pPr marL="0" indent="0" algn="just">
              <a:buNone/>
            </a:pPr>
            <a:r>
              <a:rPr lang="en-GB" sz="1600" dirty="0">
                <a:effectLst/>
                <a:latin typeface="Red Hat Display" panose="020B0604020202020204" charset="0"/>
                <a:ea typeface="Calibri" panose="020F0502020204030204" pitchFamily="34" charset="0"/>
                <a:cs typeface="Times New Roman" panose="02020603050405020304" pitchFamily="18" charset="0"/>
              </a:rPr>
              <a:t>Company X would like to ensure all colleagues feel part of a team and there are no cliquey groups, which could also cause issues for new starters. </a:t>
            </a:r>
          </a:p>
        </p:txBody>
      </p:sp>
      <p:sp>
        <p:nvSpPr>
          <p:cNvPr id="22" name="Google Shape;162;p20">
            <a:extLst>
              <a:ext uri="{FF2B5EF4-FFF2-40B4-BE49-F238E27FC236}">
                <a16:creationId xmlns:a16="http://schemas.microsoft.com/office/drawing/2014/main" id="{8751ED87-8CAC-45C8-A79E-55F1F2EE3888}"/>
              </a:ext>
            </a:extLst>
          </p:cNvPr>
          <p:cNvSpPr txBox="1">
            <a:spLocks/>
          </p:cNvSpPr>
          <p:nvPr/>
        </p:nvSpPr>
        <p:spPr>
          <a:xfrm>
            <a:off x="3058891" y="3272104"/>
            <a:ext cx="2980944" cy="553441"/>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indent="0" algn="ctr">
              <a:buNone/>
            </a:pPr>
            <a:endParaRPr lang="en-GB" sz="1400" b="1" dirty="0">
              <a:latin typeface="Red Hat Display" panose="020B0604020202020204" charset="0"/>
            </a:endParaRPr>
          </a:p>
        </p:txBody>
      </p:sp>
      <p:sp>
        <p:nvSpPr>
          <p:cNvPr id="24" name="Google Shape;162;p20">
            <a:extLst>
              <a:ext uri="{FF2B5EF4-FFF2-40B4-BE49-F238E27FC236}">
                <a16:creationId xmlns:a16="http://schemas.microsoft.com/office/drawing/2014/main" id="{655F5616-BD4F-48A6-A775-8B154308C6D9}"/>
              </a:ext>
            </a:extLst>
          </p:cNvPr>
          <p:cNvSpPr txBox="1">
            <a:spLocks/>
          </p:cNvSpPr>
          <p:nvPr/>
        </p:nvSpPr>
        <p:spPr>
          <a:xfrm>
            <a:off x="6733255" y="3282847"/>
            <a:ext cx="2182368" cy="553441"/>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indent="0" algn="ctr">
              <a:buNone/>
            </a:pPr>
            <a:endParaRPr lang="en-GB" sz="1400" b="1" dirty="0">
              <a:latin typeface="Red Hat Display" panose="020B0604020202020204" charset="0"/>
            </a:endParaRPr>
          </a:p>
        </p:txBody>
      </p:sp>
      <p:sp>
        <p:nvSpPr>
          <p:cNvPr id="26" name="Google Shape;162;p20">
            <a:extLst>
              <a:ext uri="{FF2B5EF4-FFF2-40B4-BE49-F238E27FC236}">
                <a16:creationId xmlns:a16="http://schemas.microsoft.com/office/drawing/2014/main" id="{CA2BE93B-BD9F-40F1-AA81-B55DC531CD7C}"/>
              </a:ext>
            </a:extLst>
          </p:cNvPr>
          <p:cNvSpPr txBox="1">
            <a:spLocks/>
          </p:cNvSpPr>
          <p:nvPr/>
        </p:nvSpPr>
        <p:spPr>
          <a:xfrm>
            <a:off x="160906" y="3975925"/>
            <a:ext cx="2182368" cy="388447"/>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indent="0" algn="ctr">
              <a:buNone/>
            </a:pPr>
            <a:endParaRPr lang="en-GB" sz="1400" b="1" dirty="0">
              <a:latin typeface="Red Hat Display" panose="020B0604020202020204" charset="0"/>
            </a:endParaRPr>
          </a:p>
        </p:txBody>
      </p:sp>
      <p:sp>
        <p:nvSpPr>
          <p:cNvPr id="27" name="Google Shape;162;p20">
            <a:extLst>
              <a:ext uri="{FF2B5EF4-FFF2-40B4-BE49-F238E27FC236}">
                <a16:creationId xmlns:a16="http://schemas.microsoft.com/office/drawing/2014/main" id="{8416041C-457C-4136-9DF1-5FB67513C008}"/>
              </a:ext>
            </a:extLst>
          </p:cNvPr>
          <p:cNvSpPr txBox="1">
            <a:spLocks/>
          </p:cNvSpPr>
          <p:nvPr/>
        </p:nvSpPr>
        <p:spPr>
          <a:xfrm>
            <a:off x="5145730" y="4364372"/>
            <a:ext cx="2182368" cy="490226"/>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indent="0" algn="ctr">
              <a:buNone/>
            </a:pPr>
            <a:endParaRPr lang="en-GB" sz="1400" b="1" dirty="0">
              <a:latin typeface="Red Hat Display" panose="020B0604020202020204" charset="0"/>
            </a:endParaRPr>
          </a:p>
        </p:txBody>
      </p:sp>
    </p:spTree>
    <p:extLst>
      <p:ext uri="{BB962C8B-B14F-4D97-AF65-F5344CB8AC3E}">
        <p14:creationId xmlns:p14="http://schemas.microsoft.com/office/powerpoint/2010/main" val="758796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0"/>
          <p:cNvSpPr txBox="1">
            <a:spLocks noGrp="1"/>
          </p:cNvSpPr>
          <p:nvPr>
            <p:ph type="title"/>
          </p:nvPr>
        </p:nvSpPr>
        <p:spPr>
          <a:xfrm>
            <a:off x="451104" y="155583"/>
            <a:ext cx="3643110" cy="14184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n-GB" sz="2800" dirty="0">
                <a:solidFill>
                  <a:srgbClr val="FF6600"/>
                </a:solidFill>
              </a:rPr>
              <a:t>Table Discussion</a:t>
            </a:r>
            <a:br>
              <a:rPr lang="en-GB" sz="2800" dirty="0">
                <a:solidFill>
                  <a:srgbClr val="FF6600"/>
                </a:solidFill>
              </a:rPr>
            </a:br>
            <a:endParaRPr sz="2800" dirty="0">
              <a:solidFill>
                <a:srgbClr val="FF6600"/>
              </a:solidFill>
            </a:endParaRPr>
          </a:p>
        </p:txBody>
      </p:sp>
      <p:sp>
        <p:nvSpPr>
          <p:cNvPr id="18" name="Google Shape;162;p20">
            <a:extLst>
              <a:ext uri="{FF2B5EF4-FFF2-40B4-BE49-F238E27FC236}">
                <a16:creationId xmlns:a16="http://schemas.microsoft.com/office/drawing/2014/main" id="{FFC3B3CE-5E5F-417A-852A-B6A159A8DBEA}"/>
              </a:ext>
            </a:extLst>
          </p:cNvPr>
          <p:cNvSpPr txBox="1">
            <a:spLocks/>
          </p:cNvSpPr>
          <p:nvPr/>
        </p:nvSpPr>
        <p:spPr>
          <a:xfrm>
            <a:off x="5269965" y="2478287"/>
            <a:ext cx="1926336" cy="553441"/>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indent="0" algn="ctr">
              <a:buFont typeface="Raleway"/>
              <a:buNone/>
            </a:pPr>
            <a:endParaRPr lang="en-GB" sz="1400" b="1" dirty="0">
              <a:latin typeface="Red Hat Display" panose="020B0604020202020204" charset="0"/>
            </a:endParaRPr>
          </a:p>
        </p:txBody>
      </p:sp>
      <p:sp>
        <p:nvSpPr>
          <p:cNvPr id="20" name="Google Shape;162;p20">
            <a:extLst>
              <a:ext uri="{FF2B5EF4-FFF2-40B4-BE49-F238E27FC236}">
                <a16:creationId xmlns:a16="http://schemas.microsoft.com/office/drawing/2014/main" id="{8485F526-020A-4CC8-8897-F3EF06DA8AF5}"/>
              </a:ext>
            </a:extLst>
          </p:cNvPr>
          <p:cNvSpPr txBox="1">
            <a:spLocks/>
          </p:cNvSpPr>
          <p:nvPr/>
        </p:nvSpPr>
        <p:spPr>
          <a:xfrm>
            <a:off x="289781" y="3272104"/>
            <a:ext cx="2182368" cy="553441"/>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indent="0" algn="ctr">
              <a:buNone/>
            </a:pPr>
            <a:endParaRPr lang="en-GB" sz="1400" b="1" dirty="0">
              <a:latin typeface="Red Hat Display" panose="020B0604020202020204" charset="0"/>
            </a:endParaRPr>
          </a:p>
        </p:txBody>
      </p:sp>
      <p:sp>
        <p:nvSpPr>
          <p:cNvPr id="22" name="Google Shape;162;p20">
            <a:extLst>
              <a:ext uri="{FF2B5EF4-FFF2-40B4-BE49-F238E27FC236}">
                <a16:creationId xmlns:a16="http://schemas.microsoft.com/office/drawing/2014/main" id="{8751ED87-8CAC-45C8-A79E-55F1F2EE3888}"/>
              </a:ext>
            </a:extLst>
          </p:cNvPr>
          <p:cNvSpPr txBox="1">
            <a:spLocks/>
          </p:cNvSpPr>
          <p:nvPr/>
        </p:nvSpPr>
        <p:spPr>
          <a:xfrm>
            <a:off x="3058891" y="3272104"/>
            <a:ext cx="2980944" cy="553441"/>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indent="0" algn="ctr">
              <a:buNone/>
            </a:pPr>
            <a:endParaRPr lang="en-GB" sz="1400" b="1" dirty="0">
              <a:latin typeface="Red Hat Display" panose="020B0604020202020204" charset="0"/>
            </a:endParaRPr>
          </a:p>
        </p:txBody>
      </p:sp>
      <p:sp>
        <p:nvSpPr>
          <p:cNvPr id="24" name="Google Shape;162;p20">
            <a:extLst>
              <a:ext uri="{FF2B5EF4-FFF2-40B4-BE49-F238E27FC236}">
                <a16:creationId xmlns:a16="http://schemas.microsoft.com/office/drawing/2014/main" id="{655F5616-BD4F-48A6-A775-8B154308C6D9}"/>
              </a:ext>
            </a:extLst>
          </p:cNvPr>
          <p:cNvSpPr txBox="1">
            <a:spLocks/>
          </p:cNvSpPr>
          <p:nvPr/>
        </p:nvSpPr>
        <p:spPr>
          <a:xfrm>
            <a:off x="6733255" y="3282847"/>
            <a:ext cx="2182368" cy="553441"/>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indent="0" algn="ctr">
              <a:buNone/>
            </a:pPr>
            <a:endParaRPr lang="en-GB" sz="1400" b="1" dirty="0">
              <a:latin typeface="Red Hat Display" panose="020B0604020202020204" charset="0"/>
            </a:endParaRPr>
          </a:p>
        </p:txBody>
      </p:sp>
      <p:sp>
        <p:nvSpPr>
          <p:cNvPr id="26" name="Google Shape;162;p20">
            <a:extLst>
              <a:ext uri="{FF2B5EF4-FFF2-40B4-BE49-F238E27FC236}">
                <a16:creationId xmlns:a16="http://schemas.microsoft.com/office/drawing/2014/main" id="{CA2BE93B-BD9F-40F1-AA81-B55DC531CD7C}"/>
              </a:ext>
            </a:extLst>
          </p:cNvPr>
          <p:cNvSpPr txBox="1">
            <a:spLocks/>
          </p:cNvSpPr>
          <p:nvPr/>
        </p:nvSpPr>
        <p:spPr>
          <a:xfrm>
            <a:off x="160906" y="3975925"/>
            <a:ext cx="2182368" cy="388447"/>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indent="0" algn="ctr">
              <a:buNone/>
            </a:pPr>
            <a:endParaRPr lang="en-GB" sz="1400" b="1" dirty="0">
              <a:latin typeface="Red Hat Display" panose="020B0604020202020204" charset="0"/>
            </a:endParaRPr>
          </a:p>
        </p:txBody>
      </p:sp>
      <p:sp>
        <p:nvSpPr>
          <p:cNvPr id="27" name="Google Shape;162;p20">
            <a:extLst>
              <a:ext uri="{FF2B5EF4-FFF2-40B4-BE49-F238E27FC236}">
                <a16:creationId xmlns:a16="http://schemas.microsoft.com/office/drawing/2014/main" id="{8416041C-457C-4136-9DF1-5FB67513C008}"/>
              </a:ext>
            </a:extLst>
          </p:cNvPr>
          <p:cNvSpPr txBox="1">
            <a:spLocks/>
          </p:cNvSpPr>
          <p:nvPr/>
        </p:nvSpPr>
        <p:spPr>
          <a:xfrm>
            <a:off x="5145730" y="4364372"/>
            <a:ext cx="2182368" cy="490226"/>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indent="0" algn="ctr">
              <a:buNone/>
            </a:pPr>
            <a:endParaRPr lang="en-GB" sz="1400" b="1" dirty="0">
              <a:latin typeface="Red Hat Display" panose="020B0604020202020204" charset="0"/>
            </a:endParaRPr>
          </a:p>
        </p:txBody>
      </p:sp>
      <p:sp>
        <p:nvSpPr>
          <p:cNvPr id="2" name="TextBox 1">
            <a:extLst>
              <a:ext uri="{FF2B5EF4-FFF2-40B4-BE49-F238E27FC236}">
                <a16:creationId xmlns:a16="http://schemas.microsoft.com/office/drawing/2014/main" id="{E9D52F12-17B1-40CF-9F6D-CDA125D4B1AA}"/>
              </a:ext>
            </a:extLst>
          </p:cNvPr>
          <p:cNvSpPr txBox="1"/>
          <p:nvPr/>
        </p:nvSpPr>
        <p:spPr>
          <a:xfrm>
            <a:off x="561372" y="1601124"/>
            <a:ext cx="8354251" cy="2339102"/>
          </a:xfrm>
          <a:prstGeom prst="rect">
            <a:avLst/>
          </a:prstGeom>
          <a:noFill/>
        </p:spPr>
        <p:txBody>
          <a:bodyPr wrap="square" rtlCol="0">
            <a:spAutoFit/>
          </a:bodyPr>
          <a:lstStyle/>
          <a:p>
            <a:pPr marL="0" indent="0" algn="just">
              <a:buNone/>
            </a:pPr>
            <a:r>
              <a:rPr lang="en-GB" sz="1600" dirty="0">
                <a:solidFill>
                  <a:schemeClr val="bg1"/>
                </a:solidFill>
                <a:latin typeface="Red Hat Display" panose="020B0604020202020204" charset="0"/>
                <a:ea typeface="Calibri" panose="020F0502020204030204" pitchFamily="34" charset="0"/>
                <a:cs typeface="Times New Roman" panose="02020603050405020304" pitchFamily="18" charset="0"/>
              </a:rPr>
              <a:t>Please discuss this challenge as a group. </a:t>
            </a:r>
          </a:p>
          <a:p>
            <a:pPr marL="0" indent="0" algn="just">
              <a:buNone/>
            </a:pPr>
            <a:endParaRPr lang="en-GB" sz="1600" dirty="0">
              <a:solidFill>
                <a:schemeClr val="bg1"/>
              </a:solidFill>
              <a:latin typeface="Red Hat Display" panose="020B0604020202020204" charset="0"/>
              <a:ea typeface="Calibri" panose="020F0502020204030204" pitchFamily="34" charset="0"/>
              <a:cs typeface="Times New Roman" panose="02020603050405020304" pitchFamily="18" charset="0"/>
            </a:endParaRPr>
          </a:p>
          <a:p>
            <a:pPr marL="0" indent="0" algn="just">
              <a:buNone/>
            </a:pPr>
            <a:r>
              <a:rPr lang="en-GB" sz="1600" dirty="0">
                <a:solidFill>
                  <a:schemeClr val="bg1"/>
                </a:solidFill>
                <a:latin typeface="Red Hat Display" panose="020B0604020202020204" charset="0"/>
                <a:ea typeface="Calibri" panose="020F0502020204030204" pitchFamily="34" charset="0"/>
                <a:cs typeface="Times New Roman" panose="02020603050405020304" pitchFamily="18" charset="0"/>
              </a:rPr>
              <a:t>You may wish to consider:</a:t>
            </a:r>
          </a:p>
          <a:p>
            <a:pPr marL="0" indent="0" algn="just">
              <a:buNone/>
            </a:pPr>
            <a:endParaRPr lang="en-GB" sz="1600" dirty="0">
              <a:solidFill>
                <a:schemeClr val="bg1"/>
              </a:solidFill>
              <a:latin typeface="Red Hat Display" panose="020B0604020202020204" charset="0"/>
              <a:ea typeface="Calibri" panose="020F0502020204030204" pitchFamily="34" charset="0"/>
              <a:cs typeface="Times New Roman" panose="02020603050405020304" pitchFamily="18" charset="0"/>
            </a:endParaRPr>
          </a:p>
          <a:p>
            <a:pPr marL="285750" indent="-285750">
              <a:buClr>
                <a:srgbClr val="FF6600"/>
              </a:buClr>
              <a:buFont typeface="Wingdings" panose="05000000000000000000" pitchFamily="2" charset="2"/>
              <a:buChar char="§"/>
            </a:pPr>
            <a:r>
              <a:rPr lang="en-GB" sz="1600" dirty="0">
                <a:solidFill>
                  <a:schemeClr val="bg1"/>
                </a:solidFill>
                <a:latin typeface="Red Hat Display" panose="020B0604020202020204" charset="0"/>
              </a:rPr>
              <a:t>What are the key issues?</a:t>
            </a:r>
          </a:p>
          <a:p>
            <a:pPr marL="285750" indent="-285750">
              <a:buClr>
                <a:srgbClr val="FF6600"/>
              </a:buClr>
              <a:buFont typeface="Wingdings" panose="05000000000000000000" pitchFamily="2" charset="2"/>
              <a:buChar char="§"/>
            </a:pPr>
            <a:r>
              <a:rPr lang="en-GB" sz="1600" dirty="0">
                <a:solidFill>
                  <a:schemeClr val="bg1"/>
                </a:solidFill>
                <a:latin typeface="Red Hat Display" panose="020B0604020202020204" charset="0"/>
              </a:rPr>
              <a:t>How would you approach this in your organisation?</a:t>
            </a:r>
          </a:p>
          <a:p>
            <a:pPr marL="285750" indent="-285750">
              <a:buClr>
                <a:srgbClr val="FF6600"/>
              </a:buClr>
              <a:buFont typeface="Wingdings" panose="05000000000000000000" pitchFamily="2" charset="2"/>
              <a:buChar char="§"/>
            </a:pPr>
            <a:r>
              <a:rPr lang="en-GB" sz="1600" dirty="0">
                <a:solidFill>
                  <a:schemeClr val="bg1"/>
                </a:solidFill>
                <a:latin typeface="Red Hat Display" panose="020B0604020202020204" charset="0"/>
              </a:rPr>
              <a:t>What advice would you give this employer?</a:t>
            </a:r>
          </a:p>
          <a:p>
            <a:pPr marL="0" indent="0" algn="just">
              <a:buNone/>
            </a:pPr>
            <a:endParaRPr lang="en-GB" sz="1600" dirty="0">
              <a:solidFill>
                <a:schemeClr val="bg1"/>
              </a:solidFill>
              <a:latin typeface="Red Hat Display" panose="020B0604020202020204" charset="0"/>
              <a:ea typeface="Calibri" panose="020F0502020204030204" pitchFamily="34" charset="0"/>
              <a:cs typeface="Times New Roman" panose="02020603050405020304" pitchFamily="18" charset="0"/>
            </a:endParaRPr>
          </a:p>
          <a:p>
            <a:pPr marL="285750" indent="-285750" algn="just">
              <a:buClr>
                <a:srgbClr val="FF6600"/>
              </a:buClr>
              <a:buFont typeface="Arial" panose="020B0604020202020204" pitchFamily="34" charset="0"/>
              <a:buChar char="•"/>
            </a:pPr>
            <a:endParaRPr lang="en-GB" sz="1800" dirty="0">
              <a:solidFill>
                <a:schemeClr val="bg1"/>
              </a:solidFill>
              <a:effectLst/>
              <a:latin typeface="Red Hat Display" panose="020B060402020202020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30644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A2C70-0DC1-077B-3C10-998A5855A1F4}"/>
              </a:ext>
            </a:extLst>
          </p:cNvPr>
          <p:cNvSpPr>
            <a:spLocks noGrp="1"/>
          </p:cNvSpPr>
          <p:nvPr>
            <p:ph type="title"/>
          </p:nvPr>
        </p:nvSpPr>
        <p:spPr/>
        <p:txBody>
          <a:bodyPr/>
          <a:lstStyle/>
          <a:p>
            <a:r>
              <a:rPr lang="en-GB" dirty="0">
                <a:solidFill>
                  <a:srgbClr val="FF6600"/>
                </a:solidFill>
              </a:rPr>
              <a:t>ACAS</a:t>
            </a:r>
          </a:p>
        </p:txBody>
      </p:sp>
      <p:sp>
        <p:nvSpPr>
          <p:cNvPr id="3" name="Text Placeholder 2">
            <a:extLst>
              <a:ext uri="{FF2B5EF4-FFF2-40B4-BE49-F238E27FC236}">
                <a16:creationId xmlns:a16="http://schemas.microsoft.com/office/drawing/2014/main" id="{6A4D3BCA-9F8E-3D52-B11C-8DEC76A74F90}"/>
              </a:ext>
            </a:extLst>
          </p:cNvPr>
          <p:cNvSpPr>
            <a:spLocks noGrp="1"/>
          </p:cNvSpPr>
          <p:nvPr>
            <p:ph type="body" idx="1"/>
          </p:nvPr>
        </p:nvSpPr>
        <p:spPr>
          <a:xfrm>
            <a:off x="913175" y="2870420"/>
            <a:ext cx="3921218" cy="1509429"/>
          </a:xfrm>
        </p:spPr>
        <p:txBody>
          <a:bodyPr/>
          <a:lstStyle/>
          <a:p>
            <a:endParaRPr lang="en-GB" dirty="0"/>
          </a:p>
        </p:txBody>
      </p:sp>
      <p:pic>
        <p:nvPicPr>
          <p:cNvPr id="5" name="Picture 4">
            <a:extLst>
              <a:ext uri="{FF2B5EF4-FFF2-40B4-BE49-F238E27FC236}">
                <a16:creationId xmlns:a16="http://schemas.microsoft.com/office/drawing/2014/main" id="{33DA99D4-5D7E-7A50-8947-ECD8EA27AF2A}"/>
              </a:ext>
            </a:extLst>
          </p:cNvPr>
          <p:cNvPicPr>
            <a:picLocks noChangeAspect="1"/>
          </p:cNvPicPr>
          <p:nvPr/>
        </p:nvPicPr>
        <p:blipFill>
          <a:blip r:embed="rId3"/>
          <a:stretch>
            <a:fillRect/>
          </a:stretch>
        </p:blipFill>
        <p:spPr>
          <a:xfrm>
            <a:off x="-1" y="95003"/>
            <a:ext cx="6568161" cy="4926121"/>
          </a:xfrm>
          <a:prstGeom prst="rect">
            <a:avLst/>
          </a:prstGeom>
        </p:spPr>
      </p:pic>
    </p:spTree>
    <p:extLst>
      <p:ext uri="{BB962C8B-B14F-4D97-AF65-F5344CB8AC3E}">
        <p14:creationId xmlns:p14="http://schemas.microsoft.com/office/powerpoint/2010/main" val="1745379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0"/>
          <p:cNvSpPr txBox="1">
            <a:spLocks noGrp="1"/>
          </p:cNvSpPr>
          <p:nvPr>
            <p:ph type="title"/>
          </p:nvPr>
        </p:nvSpPr>
        <p:spPr>
          <a:xfrm>
            <a:off x="451104" y="155583"/>
            <a:ext cx="3643110" cy="14184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n-GB" sz="2800" dirty="0">
                <a:solidFill>
                  <a:srgbClr val="FF6600"/>
                </a:solidFill>
              </a:rPr>
              <a:t>Challenge 2</a:t>
            </a:r>
            <a:endParaRPr sz="2800" dirty="0">
              <a:solidFill>
                <a:srgbClr val="FF6600"/>
              </a:solidFill>
            </a:endParaRPr>
          </a:p>
        </p:txBody>
      </p:sp>
      <p:sp>
        <p:nvSpPr>
          <p:cNvPr id="18" name="Google Shape;162;p20">
            <a:extLst>
              <a:ext uri="{FF2B5EF4-FFF2-40B4-BE49-F238E27FC236}">
                <a16:creationId xmlns:a16="http://schemas.microsoft.com/office/drawing/2014/main" id="{FFC3B3CE-5E5F-417A-852A-B6A159A8DBEA}"/>
              </a:ext>
            </a:extLst>
          </p:cNvPr>
          <p:cNvSpPr txBox="1">
            <a:spLocks/>
          </p:cNvSpPr>
          <p:nvPr/>
        </p:nvSpPr>
        <p:spPr>
          <a:xfrm>
            <a:off x="5269965" y="2478287"/>
            <a:ext cx="1926336" cy="553441"/>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marR="0" lvl="0" indent="0" algn="ctr" defTabSz="914400" rtl="0" eaLnBrk="1" fontAlgn="auto" latinLnBrk="0" hangingPunct="1">
              <a:lnSpc>
                <a:spcPct val="100000"/>
              </a:lnSpc>
              <a:spcBef>
                <a:spcPts val="600"/>
              </a:spcBef>
              <a:spcAft>
                <a:spcPts val="0"/>
              </a:spcAft>
              <a:buClr>
                <a:srgbClr val="FF6035"/>
              </a:buClr>
              <a:buSzPts val="2400"/>
              <a:buFont typeface="Raleway"/>
              <a:buNone/>
              <a:tabLst/>
              <a:defRPr/>
            </a:pPr>
            <a:endParaRPr kumimoji="0" lang="en-GB" sz="1400" b="1" i="0" u="none" strike="noStrike" kern="0" cap="none" spc="0" normalizeH="0" baseline="0" noProof="0" dirty="0">
              <a:ln>
                <a:noFill/>
              </a:ln>
              <a:solidFill>
                <a:srgbClr val="FFFFFF"/>
              </a:solidFill>
              <a:effectLst/>
              <a:uLnTx/>
              <a:uFillTx/>
              <a:latin typeface="Red Hat Display" panose="020B0604020202020204" charset="0"/>
              <a:sym typeface="Raleway"/>
            </a:endParaRPr>
          </a:p>
        </p:txBody>
      </p:sp>
      <p:sp>
        <p:nvSpPr>
          <p:cNvPr id="20" name="Google Shape;162;p20">
            <a:extLst>
              <a:ext uri="{FF2B5EF4-FFF2-40B4-BE49-F238E27FC236}">
                <a16:creationId xmlns:a16="http://schemas.microsoft.com/office/drawing/2014/main" id="{8485F526-020A-4CC8-8897-F3EF06DA8AF5}"/>
              </a:ext>
            </a:extLst>
          </p:cNvPr>
          <p:cNvSpPr txBox="1">
            <a:spLocks/>
          </p:cNvSpPr>
          <p:nvPr/>
        </p:nvSpPr>
        <p:spPr>
          <a:xfrm>
            <a:off x="289781" y="3272104"/>
            <a:ext cx="2182368" cy="553441"/>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marR="0" lvl="0" indent="0" algn="ctr" defTabSz="914400" rtl="0" eaLnBrk="1" fontAlgn="auto" latinLnBrk="0" hangingPunct="1">
              <a:lnSpc>
                <a:spcPct val="100000"/>
              </a:lnSpc>
              <a:spcBef>
                <a:spcPts val="600"/>
              </a:spcBef>
              <a:spcAft>
                <a:spcPts val="0"/>
              </a:spcAft>
              <a:buClr>
                <a:srgbClr val="FF6035"/>
              </a:buClr>
              <a:buSzPts val="2400"/>
              <a:buFont typeface="Raleway"/>
              <a:buNone/>
              <a:tabLst/>
              <a:defRPr/>
            </a:pPr>
            <a:endParaRPr kumimoji="0" lang="en-GB" sz="1400" b="1" i="0" u="none" strike="noStrike" kern="0" cap="none" spc="0" normalizeH="0" baseline="0" noProof="0" dirty="0">
              <a:ln>
                <a:noFill/>
              </a:ln>
              <a:solidFill>
                <a:srgbClr val="FFFFFF"/>
              </a:solidFill>
              <a:effectLst/>
              <a:uLnTx/>
              <a:uFillTx/>
              <a:latin typeface="Red Hat Display" panose="020B0604020202020204" charset="0"/>
              <a:sym typeface="Raleway"/>
            </a:endParaRPr>
          </a:p>
        </p:txBody>
      </p:sp>
      <p:sp>
        <p:nvSpPr>
          <p:cNvPr id="22" name="Google Shape;162;p20">
            <a:extLst>
              <a:ext uri="{FF2B5EF4-FFF2-40B4-BE49-F238E27FC236}">
                <a16:creationId xmlns:a16="http://schemas.microsoft.com/office/drawing/2014/main" id="{8751ED87-8CAC-45C8-A79E-55F1F2EE3888}"/>
              </a:ext>
            </a:extLst>
          </p:cNvPr>
          <p:cNvSpPr txBox="1">
            <a:spLocks/>
          </p:cNvSpPr>
          <p:nvPr/>
        </p:nvSpPr>
        <p:spPr>
          <a:xfrm>
            <a:off x="3058891" y="3272104"/>
            <a:ext cx="2980944" cy="553441"/>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marR="0" lvl="0" indent="0" algn="ctr" defTabSz="914400" rtl="0" eaLnBrk="1" fontAlgn="auto" latinLnBrk="0" hangingPunct="1">
              <a:lnSpc>
                <a:spcPct val="100000"/>
              </a:lnSpc>
              <a:spcBef>
                <a:spcPts val="600"/>
              </a:spcBef>
              <a:spcAft>
                <a:spcPts val="0"/>
              </a:spcAft>
              <a:buClr>
                <a:srgbClr val="FF6035"/>
              </a:buClr>
              <a:buSzPts val="2400"/>
              <a:buFont typeface="Raleway"/>
              <a:buNone/>
              <a:tabLst/>
              <a:defRPr/>
            </a:pPr>
            <a:endParaRPr kumimoji="0" lang="en-GB" sz="1400" b="1" i="0" u="none" strike="noStrike" kern="0" cap="none" spc="0" normalizeH="0" baseline="0" noProof="0" dirty="0">
              <a:ln>
                <a:noFill/>
              </a:ln>
              <a:solidFill>
                <a:srgbClr val="FFFFFF"/>
              </a:solidFill>
              <a:effectLst/>
              <a:uLnTx/>
              <a:uFillTx/>
              <a:latin typeface="Red Hat Display" panose="020B0604020202020204" charset="0"/>
              <a:sym typeface="Raleway"/>
            </a:endParaRPr>
          </a:p>
        </p:txBody>
      </p:sp>
      <p:sp>
        <p:nvSpPr>
          <p:cNvPr id="24" name="Google Shape;162;p20">
            <a:extLst>
              <a:ext uri="{FF2B5EF4-FFF2-40B4-BE49-F238E27FC236}">
                <a16:creationId xmlns:a16="http://schemas.microsoft.com/office/drawing/2014/main" id="{655F5616-BD4F-48A6-A775-8B154308C6D9}"/>
              </a:ext>
            </a:extLst>
          </p:cNvPr>
          <p:cNvSpPr txBox="1">
            <a:spLocks/>
          </p:cNvSpPr>
          <p:nvPr/>
        </p:nvSpPr>
        <p:spPr>
          <a:xfrm>
            <a:off x="6733255" y="3282847"/>
            <a:ext cx="2182368" cy="553441"/>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marR="0" lvl="0" indent="0" algn="ctr" defTabSz="914400" rtl="0" eaLnBrk="1" fontAlgn="auto" latinLnBrk="0" hangingPunct="1">
              <a:lnSpc>
                <a:spcPct val="100000"/>
              </a:lnSpc>
              <a:spcBef>
                <a:spcPts val="600"/>
              </a:spcBef>
              <a:spcAft>
                <a:spcPts val="0"/>
              </a:spcAft>
              <a:buClr>
                <a:srgbClr val="FF6035"/>
              </a:buClr>
              <a:buSzPts val="2400"/>
              <a:buFont typeface="Raleway"/>
              <a:buNone/>
              <a:tabLst/>
              <a:defRPr/>
            </a:pPr>
            <a:endParaRPr kumimoji="0" lang="en-GB" sz="1400" b="1" i="0" u="none" strike="noStrike" kern="0" cap="none" spc="0" normalizeH="0" baseline="0" noProof="0" dirty="0">
              <a:ln>
                <a:noFill/>
              </a:ln>
              <a:solidFill>
                <a:srgbClr val="FFFFFF"/>
              </a:solidFill>
              <a:effectLst/>
              <a:uLnTx/>
              <a:uFillTx/>
              <a:latin typeface="Red Hat Display" panose="020B0604020202020204" charset="0"/>
              <a:sym typeface="Raleway"/>
            </a:endParaRPr>
          </a:p>
        </p:txBody>
      </p:sp>
      <p:sp>
        <p:nvSpPr>
          <p:cNvPr id="26" name="Google Shape;162;p20">
            <a:extLst>
              <a:ext uri="{FF2B5EF4-FFF2-40B4-BE49-F238E27FC236}">
                <a16:creationId xmlns:a16="http://schemas.microsoft.com/office/drawing/2014/main" id="{CA2BE93B-BD9F-40F1-AA81-B55DC531CD7C}"/>
              </a:ext>
            </a:extLst>
          </p:cNvPr>
          <p:cNvSpPr txBox="1">
            <a:spLocks/>
          </p:cNvSpPr>
          <p:nvPr/>
        </p:nvSpPr>
        <p:spPr>
          <a:xfrm>
            <a:off x="160906" y="3975925"/>
            <a:ext cx="2182368" cy="388447"/>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marR="0" lvl="0" indent="0" algn="ctr" defTabSz="914400" rtl="0" eaLnBrk="1" fontAlgn="auto" latinLnBrk="0" hangingPunct="1">
              <a:lnSpc>
                <a:spcPct val="100000"/>
              </a:lnSpc>
              <a:spcBef>
                <a:spcPts val="600"/>
              </a:spcBef>
              <a:spcAft>
                <a:spcPts val="0"/>
              </a:spcAft>
              <a:buClr>
                <a:srgbClr val="FF6035"/>
              </a:buClr>
              <a:buSzPts val="2400"/>
              <a:buFont typeface="Raleway"/>
              <a:buNone/>
              <a:tabLst/>
              <a:defRPr/>
            </a:pPr>
            <a:endParaRPr kumimoji="0" lang="en-GB" sz="1400" b="1" i="0" u="none" strike="noStrike" kern="0" cap="none" spc="0" normalizeH="0" baseline="0" noProof="0" dirty="0">
              <a:ln>
                <a:noFill/>
              </a:ln>
              <a:solidFill>
                <a:srgbClr val="FFFFFF"/>
              </a:solidFill>
              <a:effectLst/>
              <a:uLnTx/>
              <a:uFillTx/>
              <a:latin typeface="Red Hat Display" panose="020B0604020202020204" charset="0"/>
              <a:sym typeface="Raleway"/>
            </a:endParaRPr>
          </a:p>
        </p:txBody>
      </p:sp>
      <p:sp>
        <p:nvSpPr>
          <p:cNvPr id="27" name="Google Shape;162;p20">
            <a:extLst>
              <a:ext uri="{FF2B5EF4-FFF2-40B4-BE49-F238E27FC236}">
                <a16:creationId xmlns:a16="http://schemas.microsoft.com/office/drawing/2014/main" id="{8416041C-457C-4136-9DF1-5FB67513C008}"/>
              </a:ext>
            </a:extLst>
          </p:cNvPr>
          <p:cNvSpPr txBox="1">
            <a:spLocks/>
          </p:cNvSpPr>
          <p:nvPr/>
        </p:nvSpPr>
        <p:spPr>
          <a:xfrm>
            <a:off x="5145730" y="4364372"/>
            <a:ext cx="2182368" cy="490226"/>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marR="0" lvl="0" indent="0" algn="ctr" defTabSz="914400" rtl="0" eaLnBrk="1" fontAlgn="auto" latinLnBrk="0" hangingPunct="1">
              <a:lnSpc>
                <a:spcPct val="100000"/>
              </a:lnSpc>
              <a:spcBef>
                <a:spcPts val="600"/>
              </a:spcBef>
              <a:spcAft>
                <a:spcPts val="0"/>
              </a:spcAft>
              <a:buClr>
                <a:srgbClr val="FF6035"/>
              </a:buClr>
              <a:buSzPts val="2400"/>
              <a:buFont typeface="Raleway"/>
              <a:buNone/>
              <a:tabLst/>
              <a:defRPr/>
            </a:pPr>
            <a:endParaRPr kumimoji="0" lang="en-GB" sz="1400" b="1" i="0" u="none" strike="noStrike" kern="0" cap="none" spc="0" normalizeH="0" baseline="0" noProof="0" dirty="0">
              <a:ln>
                <a:noFill/>
              </a:ln>
              <a:solidFill>
                <a:srgbClr val="FFFFFF"/>
              </a:solidFill>
              <a:effectLst/>
              <a:uLnTx/>
              <a:uFillTx/>
              <a:latin typeface="Red Hat Display" panose="020B0604020202020204" charset="0"/>
              <a:sym typeface="Raleway"/>
            </a:endParaRPr>
          </a:p>
        </p:txBody>
      </p:sp>
      <p:sp>
        <p:nvSpPr>
          <p:cNvPr id="10" name="TextBox 9">
            <a:extLst>
              <a:ext uri="{FF2B5EF4-FFF2-40B4-BE49-F238E27FC236}">
                <a16:creationId xmlns:a16="http://schemas.microsoft.com/office/drawing/2014/main" id="{1FF46DE0-345B-E139-45F0-40B4581C7C7E}"/>
              </a:ext>
            </a:extLst>
          </p:cNvPr>
          <p:cNvSpPr txBox="1"/>
          <p:nvPr/>
        </p:nvSpPr>
        <p:spPr>
          <a:xfrm>
            <a:off x="552224" y="1765685"/>
            <a:ext cx="8100958" cy="1563954"/>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
                <a:srgbClr val="000000"/>
              </a:buClr>
              <a:buSzTx/>
              <a:buFont typeface="Arial"/>
              <a:buNone/>
              <a:tabLst/>
              <a:defRPr/>
            </a:pPr>
            <a:r>
              <a:rPr kumimoji="0" lang="en-GB" sz="1800" b="0" i="0" u="none" strike="noStrike" kern="0" cap="none" spc="0" normalizeH="0" baseline="0" noProof="0" dirty="0">
                <a:ln>
                  <a:noFill/>
                </a:ln>
                <a:solidFill>
                  <a:srgbClr val="FFFFFF"/>
                </a:solidFill>
                <a:effectLst/>
                <a:uLnTx/>
                <a:uFillTx/>
                <a:latin typeface="Red Hat Display" panose="020B0604020202020204" charset="0"/>
                <a:ea typeface="Calibri" panose="020F0502020204030204" pitchFamily="34" charset="0"/>
                <a:cs typeface="Times New Roman" panose="02020603050405020304" pitchFamily="18" charset="0"/>
                <a:sym typeface="Arial"/>
              </a:rPr>
              <a:t>Company X have noticed many staff continually working extra hours whilst working from home. They are concerned this is creating an ‘always on culture’ and that this will lead to stress and burnout. They want to make sure all staff have a healthy balance between work and home and that the </a:t>
            </a:r>
            <a:r>
              <a:rPr lang="en-GB" sz="1800" dirty="0">
                <a:solidFill>
                  <a:srgbClr val="FFFFFF"/>
                </a:solidFill>
                <a:latin typeface="Red Hat Display" panose="020B0604020202020204" charset="0"/>
                <a:ea typeface="Calibri" panose="020F0502020204030204" pitchFamily="34" charset="0"/>
                <a:cs typeface="Times New Roman" panose="02020603050405020304" pitchFamily="18" charset="0"/>
              </a:rPr>
              <a:t>company is </a:t>
            </a:r>
            <a:r>
              <a:rPr kumimoji="0" lang="en-GB" sz="1800" b="0" i="0" u="none" strike="noStrike" kern="0" cap="none" spc="0" normalizeH="0" baseline="0" noProof="0" dirty="0">
                <a:ln>
                  <a:noFill/>
                </a:ln>
                <a:solidFill>
                  <a:srgbClr val="FFFFFF"/>
                </a:solidFill>
                <a:effectLst/>
                <a:uLnTx/>
                <a:uFillTx/>
                <a:latin typeface="Red Hat Display" panose="020B0604020202020204" charset="0"/>
                <a:ea typeface="Calibri" panose="020F0502020204030204" pitchFamily="34" charset="0"/>
                <a:cs typeface="Times New Roman" panose="02020603050405020304" pitchFamily="18" charset="0"/>
                <a:sym typeface="Arial"/>
              </a:rPr>
              <a:t>setting the right example.</a:t>
            </a:r>
          </a:p>
        </p:txBody>
      </p:sp>
    </p:spTree>
    <p:extLst>
      <p:ext uri="{BB962C8B-B14F-4D97-AF65-F5344CB8AC3E}">
        <p14:creationId xmlns:p14="http://schemas.microsoft.com/office/powerpoint/2010/main" val="4037924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0"/>
          <p:cNvSpPr txBox="1">
            <a:spLocks noGrp="1"/>
          </p:cNvSpPr>
          <p:nvPr>
            <p:ph type="title"/>
          </p:nvPr>
        </p:nvSpPr>
        <p:spPr>
          <a:xfrm>
            <a:off x="451104" y="155583"/>
            <a:ext cx="3643110" cy="14184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n-GB" sz="2800" dirty="0">
                <a:solidFill>
                  <a:srgbClr val="FF6600"/>
                </a:solidFill>
              </a:rPr>
              <a:t>Table Discussion</a:t>
            </a:r>
            <a:br>
              <a:rPr lang="en-GB" sz="2800" dirty="0">
                <a:solidFill>
                  <a:srgbClr val="FF6600"/>
                </a:solidFill>
              </a:rPr>
            </a:br>
            <a:endParaRPr sz="2800" dirty="0">
              <a:solidFill>
                <a:srgbClr val="FF6600"/>
              </a:solidFill>
            </a:endParaRPr>
          </a:p>
        </p:txBody>
      </p:sp>
      <p:sp>
        <p:nvSpPr>
          <p:cNvPr id="18" name="Google Shape;162;p20">
            <a:extLst>
              <a:ext uri="{FF2B5EF4-FFF2-40B4-BE49-F238E27FC236}">
                <a16:creationId xmlns:a16="http://schemas.microsoft.com/office/drawing/2014/main" id="{FFC3B3CE-5E5F-417A-852A-B6A159A8DBEA}"/>
              </a:ext>
            </a:extLst>
          </p:cNvPr>
          <p:cNvSpPr txBox="1">
            <a:spLocks/>
          </p:cNvSpPr>
          <p:nvPr/>
        </p:nvSpPr>
        <p:spPr>
          <a:xfrm>
            <a:off x="5269965" y="2478287"/>
            <a:ext cx="1926336" cy="553441"/>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marR="0" lvl="0" indent="0" algn="ctr" defTabSz="914400" rtl="0" eaLnBrk="1" fontAlgn="auto" latinLnBrk="0" hangingPunct="1">
              <a:lnSpc>
                <a:spcPct val="100000"/>
              </a:lnSpc>
              <a:spcBef>
                <a:spcPts val="600"/>
              </a:spcBef>
              <a:spcAft>
                <a:spcPts val="0"/>
              </a:spcAft>
              <a:buClr>
                <a:srgbClr val="FF6035"/>
              </a:buClr>
              <a:buSzPts val="2400"/>
              <a:buFont typeface="Raleway"/>
              <a:buNone/>
              <a:tabLst/>
              <a:defRPr/>
            </a:pPr>
            <a:endParaRPr kumimoji="0" lang="en-GB" sz="1400" b="1" i="0" u="none" strike="noStrike" kern="0" cap="none" spc="0" normalizeH="0" baseline="0" noProof="0" dirty="0">
              <a:ln>
                <a:noFill/>
              </a:ln>
              <a:solidFill>
                <a:srgbClr val="FFFFFF"/>
              </a:solidFill>
              <a:effectLst/>
              <a:uLnTx/>
              <a:uFillTx/>
              <a:latin typeface="Red Hat Display" panose="020B0604020202020204" charset="0"/>
              <a:sym typeface="Raleway"/>
            </a:endParaRPr>
          </a:p>
        </p:txBody>
      </p:sp>
      <p:sp>
        <p:nvSpPr>
          <p:cNvPr id="20" name="Google Shape;162;p20">
            <a:extLst>
              <a:ext uri="{FF2B5EF4-FFF2-40B4-BE49-F238E27FC236}">
                <a16:creationId xmlns:a16="http://schemas.microsoft.com/office/drawing/2014/main" id="{8485F526-020A-4CC8-8897-F3EF06DA8AF5}"/>
              </a:ext>
            </a:extLst>
          </p:cNvPr>
          <p:cNvSpPr txBox="1">
            <a:spLocks/>
          </p:cNvSpPr>
          <p:nvPr/>
        </p:nvSpPr>
        <p:spPr>
          <a:xfrm>
            <a:off x="289781" y="3272104"/>
            <a:ext cx="2182368" cy="553441"/>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marR="0" lvl="0" indent="0" algn="ctr" defTabSz="914400" rtl="0" eaLnBrk="1" fontAlgn="auto" latinLnBrk="0" hangingPunct="1">
              <a:lnSpc>
                <a:spcPct val="100000"/>
              </a:lnSpc>
              <a:spcBef>
                <a:spcPts val="600"/>
              </a:spcBef>
              <a:spcAft>
                <a:spcPts val="0"/>
              </a:spcAft>
              <a:buClr>
                <a:srgbClr val="FF6035"/>
              </a:buClr>
              <a:buSzPts val="2400"/>
              <a:buFont typeface="Raleway"/>
              <a:buNone/>
              <a:tabLst/>
              <a:defRPr/>
            </a:pPr>
            <a:endParaRPr kumimoji="0" lang="en-GB" sz="1400" b="1" i="0" u="none" strike="noStrike" kern="0" cap="none" spc="0" normalizeH="0" baseline="0" noProof="0" dirty="0">
              <a:ln>
                <a:noFill/>
              </a:ln>
              <a:solidFill>
                <a:srgbClr val="FFFFFF"/>
              </a:solidFill>
              <a:effectLst/>
              <a:uLnTx/>
              <a:uFillTx/>
              <a:latin typeface="Red Hat Display" panose="020B0604020202020204" charset="0"/>
              <a:sym typeface="Raleway"/>
            </a:endParaRPr>
          </a:p>
        </p:txBody>
      </p:sp>
      <p:sp>
        <p:nvSpPr>
          <p:cNvPr id="22" name="Google Shape;162;p20">
            <a:extLst>
              <a:ext uri="{FF2B5EF4-FFF2-40B4-BE49-F238E27FC236}">
                <a16:creationId xmlns:a16="http://schemas.microsoft.com/office/drawing/2014/main" id="{8751ED87-8CAC-45C8-A79E-55F1F2EE3888}"/>
              </a:ext>
            </a:extLst>
          </p:cNvPr>
          <p:cNvSpPr txBox="1">
            <a:spLocks/>
          </p:cNvSpPr>
          <p:nvPr/>
        </p:nvSpPr>
        <p:spPr>
          <a:xfrm>
            <a:off x="3058891" y="3272104"/>
            <a:ext cx="2980944" cy="553441"/>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marR="0" lvl="0" indent="0" algn="ctr" defTabSz="914400" rtl="0" eaLnBrk="1" fontAlgn="auto" latinLnBrk="0" hangingPunct="1">
              <a:lnSpc>
                <a:spcPct val="100000"/>
              </a:lnSpc>
              <a:spcBef>
                <a:spcPts val="600"/>
              </a:spcBef>
              <a:spcAft>
                <a:spcPts val="0"/>
              </a:spcAft>
              <a:buClr>
                <a:srgbClr val="FF6035"/>
              </a:buClr>
              <a:buSzPts val="2400"/>
              <a:buFont typeface="Raleway"/>
              <a:buNone/>
              <a:tabLst/>
              <a:defRPr/>
            </a:pPr>
            <a:endParaRPr kumimoji="0" lang="en-GB" sz="1400" b="1" i="0" u="none" strike="noStrike" kern="0" cap="none" spc="0" normalizeH="0" baseline="0" noProof="0" dirty="0">
              <a:ln>
                <a:noFill/>
              </a:ln>
              <a:solidFill>
                <a:srgbClr val="FFFFFF"/>
              </a:solidFill>
              <a:effectLst/>
              <a:uLnTx/>
              <a:uFillTx/>
              <a:latin typeface="Red Hat Display" panose="020B0604020202020204" charset="0"/>
              <a:sym typeface="Raleway"/>
            </a:endParaRPr>
          </a:p>
        </p:txBody>
      </p:sp>
      <p:sp>
        <p:nvSpPr>
          <p:cNvPr id="24" name="Google Shape;162;p20">
            <a:extLst>
              <a:ext uri="{FF2B5EF4-FFF2-40B4-BE49-F238E27FC236}">
                <a16:creationId xmlns:a16="http://schemas.microsoft.com/office/drawing/2014/main" id="{655F5616-BD4F-48A6-A775-8B154308C6D9}"/>
              </a:ext>
            </a:extLst>
          </p:cNvPr>
          <p:cNvSpPr txBox="1">
            <a:spLocks/>
          </p:cNvSpPr>
          <p:nvPr/>
        </p:nvSpPr>
        <p:spPr>
          <a:xfrm>
            <a:off x="6733255" y="3282847"/>
            <a:ext cx="2182368" cy="553441"/>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marR="0" lvl="0" indent="0" algn="ctr" defTabSz="914400" rtl="0" eaLnBrk="1" fontAlgn="auto" latinLnBrk="0" hangingPunct="1">
              <a:lnSpc>
                <a:spcPct val="100000"/>
              </a:lnSpc>
              <a:spcBef>
                <a:spcPts val="600"/>
              </a:spcBef>
              <a:spcAft>
                <a:spcPts val="0"/>
              </a:spcAft>
              <a:buClr>
                <a:srgbClr val="FF6035"/>
              </a:buClr>
              <a:buSzPts val="2400"/>
              <a:buFont typeface="Raleway"/>
              <a:buNone/>
              <a:tabLst/>
              <a:defRPr/>
            </a:pPr>
            <a:endParaRPr kumimoji="0" lang="en-GB" sz="1400" b="1" i="0" u="none" strike="noStrike" kern="0" cap="none" spc="0" normalizeH="0" baseline="0" noProof="0" dirty="0">
              <a:ln>
                <a:noFill/>
              </a:ln>
              <a:solidFill>
                <a:srgbClr val="FFFFFF"/>
              </a:solidFill>
              <a:effectLst/>
              <a:uLnTx/>
              <a:uFillTx/>
              <a:latin typeface="Red Hat Display" panose="020B0604020202020204" charset="0"/>
              <a:sym typeface="Raleway"/>
            </a:endParaRPr>
          </a:p>
        </p:txBody>
      </p:sp>
      <p:sp>
        <p:nvSpPr>
          <p:cNvPr id="26" name="Google Shape;162;p20">
            <a:extLst>
              <a:ext uri="{FF2B5EF4-FFF2-40B4-BE49-F238E27FC236}">
                <a16:creationId xmlns:a16="http://schemas.microsoft.com/office/drawing/2014/main" id="{CA2BE93B-BD9F-40F1-AA81-B55DC531CD7C}"/>
              </a:ext>
            </a:extLst>
          </p:cNvPr>
          <p:cNvSpPr txBox="1">
            <a:spLocks/>
          </p:cNvSpPr>
          <p:nvPr/>
        </p:nvSpPr>
        <p:spPr>
          <a:xfrm>
            <a:off x="160906" y="3975925"/>
            <a:ext cx="2182368" cy="388447"/>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marR="0" lvl="0" indent="0" algn="ctr" defTabSz="914400" rtl="0" eaLnBrk="1" fontAlgn="auto" latinLnBrk="0" hangingPunct="1">
              <a:lnSpc>
                <a:spcPct val="100000"/>
              </a:lnSpc>
              <a:spcBef>
                <a:spcPts val="600"/>
              </a:spcBef>
              <a:spcAft>
                <a:spcPts val="0"/>
              </a:spcAft>
              <a:buClr>
                <a:srgbClr val="FF6035"/>
              </a:buClr>
              <a:buSzPts val="2400"/>
              <a:buFont typeface="Raleway"/>
              <a:buNone/>
              <a:tabLst/>
              <a:defRPr/>
            </a:pPr>
            <a:endParaRPr kumimoji="0" lang="en-GB" sz="1400" b="1" i="0" u="none" strike="noStrike" kern="0" cap="none" spc="0" normalizeH="0" baseline="0" noProof="0" dirty="0">
              <a:ln>
                <a:noFill/>
              </a:ln>
              <a:solidFill>
                <a:srgbClr val="FFFFFF"/>
              </a:solidFill>
              <a:effectLst/>
              <a:uLnTx/>
              <a:uFillTx/>
              <a:latin typeface="Red Hat Display" panose="020B0604020202020204" charset="0"/>
              <a:sym typeface="Raleway"/>
            </a:endParaRPr>
          </a:p>
        </p:txBody>
      </p:sp>
      <p:sp>
        <p:nvSpPr>
          <p:cNvPr id="27" name="Google Shape;162;p20">
            <a:extLst>
              <a:ext uri="{FF2B5EF4-FFF2-40B4-BE49-F238E27FC236}">
                <a16:creationId xmlns:a16="http://schemas.microsoft.com/office/drawing/2014/main" id="{8416041C-457C-4136-9DF1-5FB67513C008}"/>
              </a:ext>
            </a:extLst>
          </p:cNvPr>
          <p:cNvSpPr txBox="1">
            <a:spLocks/>
          </p:cNvSpPr>
          <p:nvPr/>
        </p:nvSpPr>
        <p:spPr>
          <a:xfrm>
            <a:off x="5145730" y="4364372"/>
            <a:ext cx="2182368" cy="490226"/>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marR="0" lvl="0" indent="0" algn="ctr" defTabSz="914400" rtl="0" eaLnBrk="1" fontAlgn="auto" latinLnBrk="0" hangingPunct="1">
              <a:lnSpc>
                <a:spcPct val="100000"/>
              </a:lnSpc>
              <a:spcBef>
                <a:spcPts val="600"/>
              </a:spcBef>
              <a:spcAft>
                <a:spcPts val="0"/>
              </a:spcAft>
              <a:buClr>
                <a:srgbClr val="FF6035"/>
              </a:buClr>
              <a:buSzPts val="2400"/>
              <a:buFont typeface="Raleway"/>
              <a:buNone/>
              <a:tabLst/>
              <a:defRPr/>
            </a:pPr>
            <a:endParaRPr kumimoji="0" lang="en-GB" sz="1400" b="1" i="0" u="none" strike="noStrike" kern="0" cap="none" spc="0" normalizeH="0" baseline="0" noProof="0" dirty="0">
              <a:ln>
                <a:noFill/>
              </a:ln>
              <a:solidFill>
                <a:srgbClr val="FFFFFF"/>
              </a:solidFill>
              <a:effectLst/>
              <a:uLnTx/>
              <a:uFillTx/>
              <a:latin typeface="Red Hat Display" panose="020B0604020202020204" charset="0"/>
              <a:sym typeface="Raleway"/>
            </a:endParaRPr>
          </a:p>
        </p:txBody>
      </p:sp>
      <p:sp>
        <p:nvSpPr>
          <p:cNvPr id="2" name="TextBox 1">
            <a:extLst>
              <a:ext uri="{FF2B5EF4-FFF2-40B4-BE49-F238E27FC236}">
                <a16:creationId xmlns:a16="http://schemas.microsoft.com/office/drawing/2014/main" id="{E9D52F12-17B1-40CF-9F6D-CDA125D4B1AA}"/>
              </a:ext>
            </a:extLst>
          </p:cNvPr>
          <p:cNvSpPr txBox="1"/>
          <p:nvPr/>
        </p:nvSpPr>
        <p:spPr>
          <a:xfrm>
            <a:off x="582968" y="1584825"/>
            <a:ext cx="7022492" cy="286232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
                <a:srgbClr val="FF6600"/>
              </a:buClr>
              <a:buSzTx/>
              <a:buFont typeface="Arial"/>
              <a:buNone/>
              <a:tabLst/>
              <a:defRPr/>
            </a:pPr>
            <a:r>
              <a:rPr kumimoji="0" lang="en-GB" sz="1800" b="0" i="0" u="none" strike="noStrike" kern="0" cap="none" spc="0" normalizeH="0" baseline="0" noProof="0" dirty="0">
                <a:ln>
                  <a:noFill/>
                </a:ln>
                <a:solidFill>
                  <a:srgbClr val="FFFFFF"/>
                </a:solidFill>
                <a:effectLst/>
                <a:uLnTx/>
                <a:uFillTx/>
                <a:latin typeface="Red Hat Display" panose="020B0604020202020204" charset="0"/>
                <a:ea typeface="Calibri" panose="020F0502020204030204" pitchFamily="34" charset="0"/>
                <a:cs typeface="Times New Roman" panose="02020603050405020304" pitchFamily="18" charset="0"/>
                <a:sym typeface="Arial"/>
              </a:rPr>
              <a:t>In your groups, please share your thoughts on the challenge and consider:</a:t>
            </a:r>
          </a:p>
          <a:p>
            <a:pPr marL="285750" marR="0" lvl="0" indent="-285750" algn="just" defTabSz="914400" rtl="0" eaLnBrk="1" fontAlgn="auto" latinLnBrk="0" hangingPunct="1">
              <a:lnSpc>
                <a:spcPct val="100000"/>
              </a:lnSpc>
              <a:spcBef>
                <a:spcPts val="0"/>
              </a:spcBef>
              <a:spcAft>
                <a:spcPts val="0"/>
              </a:spcAft>
              <a:buClr>
                <a:srgbClr val="FF6600"/>
              </a:buClr>
              <a:buSzTx/>
              <a:buFont typeface="Wingdings" panose="05000000000000000000" pitchFamily="2" charset="2"/>
              <a:buChar char="§"/>
              <a:tabLst/>
              <a:defRPr/>
            </a:pPr>
            <a:endParaRPr kumimoji="0" lang="en-GB" sz="1800" b="0" i="0" u="none" strike="noStrike" kern="0" cap="none" spc="0" normalizeH="0" baseline="0" noProof="0" dirty="0">
              <a:ln>
                <a:noFill/>
              </a:ln>
              <a:solidFill>
                <a:srgbClr val="FFFFFF"/>
              </a:solidFill>
              <a:effectLst/>
              <a:uLnTx/>
              <a:uFillTx/>
              <a:latin typeface="Red Hat Display" panose="020B0604020202020204" charset="0"/>
              <a:ea typeface="Calibri" panose="020F0502020204030204" pitchFamily="34" charset="0"/>
              <a:cs typeface="Times New Roman" panose="02020603050405020304" pitchFamily="18" charset="0"/>
              <a:sym typeface="Arial"/>
            </a:endParaRPr>
          </a:p>
          <a:p>
            <a:pPr marL="285750" marR="0" lvl="0" indent="-285750" algn="just" defTabSz="914400" rtl="0" eaLnBrk="1" fontAlgn="auto" latinLnBrk="0" hangingPunct="1">
              <a:lnSpc>
                <a:spcPct val="100000"/>
              </a:lnSpc>
              <a:spcBef>
                <a:spcPts val="0"/>
              </a:spcBef>
              <a:spcAft>
                <a:spcPts val="0"/>
              </a:spcAft>
              <a:buClr>
                <a:srgbClr val="FF6600"/>
              </a:buClr>
              <a:buSzTx/>
              <a:buFont typeface="Wingdings" panose="05000000000000000000" pitchFamily="2" charset="2"/>
              <a:buChar char="§"/>
              <a:tabLst/>
              <a:defRPr/>
            </a:pPr>
            <a:r>
              <a:rPr kumimoji="0" lang="en-GB" sz="1800" b="0" i="0" u="none" strike="noStrike" kern="0" cap="none" spc="0" normalizeH="0" baseline="0" noProof="0" dirty="0">
                <a:ln>
                  <a:noFill/>
                </a:ln>
                <a:solidFill>
                  <a:srgbClr val="FFFFFF"/>
                </a:solidFill>
                <a:effectLst/>
                <a:uLnTx/>
                <a:uFillTx/>
                <a:latin typeface="Red Hat Display" panose="020B0604020202020204" charset="0"/>
                <a:ea typeface="Calibri" panose="020F0502020204030204" pitchFamily="34" charset="0"/>
                <a:cs typeface="Times New Roman" panose="02020603050405020304" pitchFamily="18" charset="0"/>
                <a:sym typeface="Arial"/>
              </a:rPr>
              <a:t>What are the key issues here?</a:t>
            </a:r>
          </a:p>
          <a:p>
            <a:pPr marL="285750" marR="0" lvl="0" indent="-285750" algn="just" defTabSz="914400" rtl="0" eaLnBrk="1" fontAlgn="auto" latinLnBrk="0" hangingPunct="1">
              <a:lnSpc>
                <a:spcPct val="100000"/>
              </a:lnSpc>
              <a:spcBef>
                <a:spcPts val="0"/>
              </a:spcBef>
              <a:spcAft>
                <a:spcPts val="0"/>
              </a:spcAft>
              <a:buClr>
                <a:srgbClr val="FF6600"/>
              </a:buClr>
              <a:buSzTx/>
              <a:buFont typeface="Wingdings" panose="05000000000000000000" pitchFamily="2" charset="2"/>
              <a:buChar char="§"/>
              <a:tabLst/>
              <a:defRPr/>
            </a:pPr>
            <a:r>
              <a:rPr kumimoji="0" lang="en-GB" sz="1800" b="0" i="0" u="none" strike="noStrike" kern="0" cap="none" spc="0" normalizeH="0" baseline="0" noProof="0" dirty="0">
                <a:ln>
                  <a:noFill/>
                </a:ln>
                <a:solidFill>
                  <a:srgbClr val="FFFFFF"/>
                </a:solidFill>
                <a:effectLst/>
                <a:uLnTx/>
                <a:uFillTx/>
                <a:latin typeface="Red Hat Display" panose="020B0604020202020204" charset="0"/>
                <a:ea typeface="Calibri" panose="020F0502020204030204" pitchFamily="34" charset="0"/>
                <a:cs typeface="Times New Roman" panose="02020603050405020304" pitchFamily="18" charset="0"/>
                <a:sym typeface="Arial"/>
              </a:rPr>
              <a:t>What actions would you take to resolve these issues?</a:t>
            </a:r>
          </a:p>
          <a:p>
            <a:pPr marL="285750" marR="0" lvl="0" indent="-285750" algn="just" defTabSz="914400" rtl="0" eaLnBrk="1" fontAlgn="auto" latinLnBrk="0" hangingPunct="1">
              <a:lnSpc>
                <a:spcPct val="100000"/>
              </a:lnSpc>
              <a:spcBef>
                <a:spcPts val="0"/>
              </a:spcBef>
              <a:spcAft>
                <a:spcPts val="0"/>
              </a:spcAft>
              <a:buClr>
                <a:srgbClr val="FF6600"/>
              </a:buClr>
              <a:buSzTx/>
              <a:buFont typeface="Wingdings" panose="05000000000000000000" pitchFamily="2" charset="2"/>
              <a:buChar char="§"/>
              <a:tabLst/>
              <a:defRPr/>
            </a:pPr>
            <a:r>
              <a:rPr kumimoji="0" lang="en-GB" sz="1800" b="0" i="0" u="none" strike="noStrike" kern="0" cap="none" spc="0" normalizeH="0" baseline="0" noProof="0" dirty="0">
                <a:ln>
                  <a:noFill/>
                </a:ln>
                <a:solidFill>
                  <a:srgbClr val="FFFFFF"/>
                </a:solidFill>
                <a:effectLst/>
                <a:uLnTx/>
                <a:uFillTx/>
                <a:latin typeface="Red Hat Display" panose="020B0604020202020204" charset="0"/>
                <a:ea typeface="Calibri" panose="020F0502020204030204" pitchFamily="34" charset="0"/>
                <a:cs typeface="Times New Roman" panose="02020603050405020304" pitchFamily="18" charset="0"/>
                <a:sym typeface="Arial"/>
              </a:rPr>
              <a:t>How would you secure buy in from staff to the new ways of working?</a:t>
            </a:r>
          </a:p>
          <a:p>
            <a:pPr marL="285750" marR="0" lvl="0" indent="-285750" algn="just" defTabSz="914400" rtl="0" eaLnBrk="1" fontAlgn="auto" latinLnBrk="0" hangingPunct="1">
              <a:lnSpc>
                <a:spcPct val="100000"/>
              </a:lnSpc>
              <a:spcBef>
                <a:spcPts val="0"/>
              </a:spcBef>
              <a:spcAft>
                <a:spcPts val="0"/>
              </a:spcAft>
              <a:buClr>
                <a:srgbClr val="FF6600"/>
              </a:buClr>
              <a:buSzTx/>
              <a:buFont typeface="Wingdings" panose="05000000000000000000" pitchFamily="2" charset="2"/>
              <a:buChar char="§"/>
              <a:tabLst/>
              <a:defRPr/>
            </a:pPr>
            <a:r>
              <a:rPr kumimoji="0" lang="en-GB" sz="1800" b="0" i="0" u="none" strike="noStrike" kern="0" cap="none" spc="0" normalizeH="0" baseline="0" noProof="0" dirty="0">
                <a:ln>
                  <a:noFill/>
                </a:ln>
                <a:solidFill>
                  <a:srgbClr val="FFFFFF"/>
                </a:solidFill>
                <a:effectLst/>
                <a:uLnTx/>
                <a:uFillTx/>
                <a:latin typeface="Red Hat Display" panose="020B0604020202020204" charset="0"/>
                <a:ea typeface="Calibri" panose="020F0502020204030204" pitchFamily="34" charset="0"/>
                <a:cs typeface="Times New Roman" panose="02020603050405020304" pitchFamily="18" charset="0"/>
                <a:sym typeface="Arial"/>
              </a:rPr>
              <a:t>What steps could you take to stop the problem reoccurring?</a:t>
            </a:r>
          </a:p>
          <a:p>
            <a:pPr marL="285750" marR="0" lvl="0" indent="-285750" algn="just" defTabSz="914400" rtl="0" eaLnBrk="1" fontAlgn="auto" latinLnBrk="0" hangingPunct="1">
              <a:lnSpc>
                <a:spcPct val="100000"/>
              </a:lnSpc>
              <a:spcBef>
                <a:spcPts val="0"/>
              </a:spcBef>
              <a:spcAft>
                <a:spcPts val="0"/>
              </a:spcAft>
              <a:buClr>
                <a:srgbClr val="FF6600"/>
              </a:buClr>
              <a:buSzTx/>
              <a:buFont typeface="Wingdings" panose="05000000000000000000" pitchFamily="2" charset="2"/>
              <a:buChar char="§"/>
              <a:tabLst/>
              <a:defRPr/>
            </a:pPr>
            <a:endParaRPr kumimoji="0" lang="en-GB" sz="1800" b="0" i="0" u="none" strike="noStrike" kern="0" cap="none" spc="0" normalizeH="0" baseline="0" noProof="0" dirty="0">
              <a:ln>
                <a:noFill/>
              </a:ln>
              <a:solidFill>
                <a:srgbClr val="FFFFFF"/>
              </a:solidFill>
              <a:effectLst/>
              <a:uLnTx/>
              <a:uFillTx/>
              <a:latin typeface="Red Hat Display" panose="020B0604020202020204" charset="0"/>
              <a:ea typeface="Calibri" panose="020F0502020204030204" pitchFamily="34" charset="0"/>
              <a:cs typeface="Times New Roman" panose="02020603050405020304" pitchFamily="18" charset="0"/>
              <a:sym typeface="Arial"/>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kumimoji="0" lang="en-GB" sz="1800" b="0" i="0" u="none" strike="noStrike" kern="0" cap="none" spc="0" normalizeH="0" baseline="0" noProof="0" dirty="0">
              <a:ln>
                <a:noFill/>
              </a:ln>
              <a:solidFill>
                <a:srgbClr val="FFFFFF"/>
              </a:solidFill>
              <a:effectLst/>
              <a:uLnTx/>
              <a:uFillTx/>
              <a:latin typeface="Red Hat Display" panose="020B0604020202020204" charset="0"/>
              <a:ea typeface="Calibri" panose="020F0502020204030204" pitchFamily="34" charset="0"/>
              <a:cs typeface="Times New Roman" panose="02020603050405020304" pitchFamily="18" charset="0"/>
              <a:sym typeface="Arial"/>
            </a:endParaRPr>
          </a:p>
        </p:txBody>
      </p:sp>
    </p:spTree>
    <p:extLst>
      <p:ext uri="{BB962C8B-B14F-4D97-AF65-F5344CB8AC3E}">
        <p14:creationId xmlns:p14="http://schemas.microsoft.com/office/powerpoint/2010/main" val="2174261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D8BC5-3ED6-3BE4-B2E6-DC1F947B5638}"/>
              </a:ext>
            </a:extLst>
          </p:cNvPr>
          <p:cNvSpPr>
            <a:spLocks noGrp="1"/>
          </p:cNvSpPr>
          <p:nvPr>
            <p:ph type="title"/>
          </p:nvPr>
        </p:nvSpPr>
        <p:spPr>
          <a:xfrm>
            <a:off x="492514" y="81519"/>
            <a:ext cx="3171300" cy="1418400"/>
          </a:xfrm>
        </p:spPr>
        <p:txBody>
          <a:bodyPr/>
          <a:lstStyle/>
          <a:p>
            <a:r>
              <a:rPr lang="en-GB" sz="2800" dirty="0">
                <a:solidFill>
                  <a:srgbClr val="FF6600"/>
                </a:solidFill>
              </a:rPr>
              <a:t>ACAS</a:t>
            </a:r>
            <a:br>
              <a:rPr lang="en-GB" sz="2800" dirty="0">
                <a:solidFill>
                  <a:srgbClr val="FF6600"/>
                </a:solidFill>
              </a:rPr>
            </a:br>
            <a:r>
              <a:rPr lang="en-GB" sz="2000" dirty="0">
                <a:solidFill>
                  <a:srgbClr val="FF6600"/>
                </a:solidFill>
              </a:rPr>
              <a:t>Setting Examples</a:t>
            </a:r>
            <a:endParaRPr lang="en-GB" sz="2800" dirty="0">
              <a:solidFill>
                <a:srgbClr val="FF6600"/>
              </a:solidFill>
            </a:endParaRPr>
          </a:p>
        </p:txBody>
      </p:sp>
      <p:sp>
        <p:nvSpPr>
          <p:cNvPr id="3" name="Text Placeholder 2">
            <a:extLst>
              <a:ext uri="{FF2B5EF4-FFF2-40B4-BE49-F238E27FC236}">
                <a16:creationId xmlns:a16="http://schemas.microsoft.com/office/drawing/2014/main" id="{B2E04EE1-44B1-65EB-5D7C-D05BA044AD80}"/>
              </a:ext>
            </a:extLst>
          </p:cNvPr>
          <p:cNvSpPr>
            <a:spLocks noGrp="1"/>
          </p:cNvSpPr>
          <p:nvPr>
            <p:ph type="body" idx="1"/>
          </p:nvPr>
        </p:nvSpPr>
        <p:spPr>
          <a:xfrm>
            <a:off x="492514" y="1581438"/>
            <a:ext cx="5944800" cy="2633700"/>
          </a:xfrm>
        </p:spPr>
        <p:txBody>
          <a:bodyPr/>
          <a:lstStyle/>
          <a:p>
            <a:pPr>
              <a:buFont typeface="Wingdings" panose="05000000000000000000" pitchFamily="2" charset="2"/>
              <a:buChar char="§"/>
            </a:pPr>
            <a:r>
              <a:rPr lang="en-GB" sz="1600" dirty="0">
                <a:latin typeface="Red Hat Display" panose="020B0604020202020204" charset="0"/>
              </a:rPr>
              <a:t>Impact of ‘always on’</a:t>
            </a:r>
          </a:p>
          <a:p>
            <a:pPr>
              <a:buFont typeface="Wingdings" panose="05000000000000000000" pitchFamily="2" charset="2"/>
              <a:buChar char="§"/>
            </a:pPr>
            <a:r>
              <a:rPr lang="en-GB" sz="1600" dirty="0">
                <a:latin typeface="Red Hat Display" panose="020B0604020202020204" charset="0"/>
              </a:rPr>
              <a:t>No work life balance</a:t>
            </a:r>
          </a:p>
          <a:p>
            <a:pPr>
              <a:buFont typeface="Wingdings" panose="05000000000000000000" pitchFamily="2" charset="2"/>
              <a:buChar char="§"/>
            </a:pPr>
            <a:r>
              <a:rPr lang="en-GB" sz="1600" dirty="0">
                <a:latin typeface="Red Hat Display" panose="020B0604020202020204" charset="0"/>
              </a:rPr>
              <a:t>Hard to switch off</a:t>
            </a:r>
          </a:p>
          <a:p>
            <a:pPr>
              <a:buFont typeface="Wingdings" panose="05000000000000000000" pitchFamily="2" charset="2"/>
              <a:buChar char="§"/>
            </a:pPr>
            <a:r>
              <a:rPr lang="en-GB" sz="1600" dirty="0">
                <a:latin typeface="Red Hat Display" panose="020B0604020202020204" charset="0"/>
              </a:rPr>
              <a:t>Limited recharge/refresh</a:t>
            </a:r>
          </a:p>
          <a:p>
            <a:pPr>
              <a:buFont typeface="Wingdings" panose="05000000000000000000" pitchFamily="2" charset="2"/>
              <a:buChar char="§"/>
            </a:pPr>
            <a:r>
              <a:rPr lang="en-GB" sz="1600" dirty="0">
                <a:latin typeface="Red Hat Display" panose="020B0604020202020204" charset="0"/>
              </a:rPr>
              <a:t>Minimise creativity/innovation </a:t>
            </a:r>
          </a:p>
          <a:p>
            <a:pPr>
              <a:buFont typeface="Wingdings" panose="05000000000000000000" pitchFamily="2" charset="2"/>
              <a:buChar char="§"/>
            </a:pPr>
            <a:r>
              <a:rPr lang="en-GB" sz="1600" dirty="0">
                <a:latin typeface="Red Hat Display" panose="020B0604020202020204" charset="0"/>
              </a:rPr>
              <a:t>Stress</a:t>
            </a:r>
          </a:p>
          <a:p>
            <a:pPr>
              <a:buFont typeface="Wingdings" panose="05000000000000000000" pitchFamily="2" charset="2"/>
              <a:buChar char="§"/>
            </a:pPr>
            <a:r>
              <a:rPr lang="en-GB" sz="1600" dirty="0">
                <a:latin typeface="Red Hat Display" panose="020B0604020202020204" charset="0"/>
              </a:rPr>
              <a:t>Frustration, no engagement </a:t>
            </a:r>
          </a:p>
          <a:p>
            <a:pPr>
              <a:buFont typeface="Wingdings" panose="05000000000000000000" pitchFamily="2" charset="2"/>
              <a:buChar char="§"/>
            </a:pPr>
            <a:r>
              <a:rPr lang="en-GB" sz="1600" dirty="0">
                <a:latin typeface="Red Hat Display" panose="020B0604020202020204" charset="0"/>
              </a:rPr>
              <a:t>Burnout </a:t>
            </a:r>
          </a:p>
          <a:p>
            <a:pPr>
              <a:buFont typeface="Wingdings" panose="05000000000000000000" pitchFamily="2" charset="2"/>
              <a:buChar char="§"/>
            </a:pPr>
            <a:r>
              <a:rPr lang="en-GB" sz="1600" dirty="0">
                <a:latin typeface="Red Hat Display" panose="020B0604020202020204" charset="0"/>
              </a:rPr>
              <a:t>Conflict </a:t>
            </a:r>
          </a:p>
          <a:p>
            <a:pPr marL="76200" indent="0">
              <a:buNone/>
            </a:pPr>
            <a:endParaRPr lang="en-GB" dirty="0"/>
          </a:p>
        </p:txBody>
      </p:sp>
      <p:pic>
        <p:nvPicPr>
          <p:cNvPr id="4" name="Picture 3">
            <a:extLst>
              <a:ext uri="{FF2B5EF4-FFF2-40B4-BE49-F238E27FC236}">
                <a16:creationId xmlns:a16="http://schemas.microsoft.com/office/drawing/2014/main" id="{8973E412-77A9-6C08-7C79-A8422B6546EB}"/>
              </a:ext>
            </a:extLst>
          </p:cNvPr>
          <p:cNvPicPr>
            <a:picLocks noChangeAspect="1"/>
          </p:cNvPicPr>
          <p:nvPr/>
        </p:nvPicPr>
        <p:blipFill>
          <a:blip r:embed="rId3"/>
          <a:stretch>
            <a:fillRect/>
          </a:stretch>
        </p:blipFill>
        <p:spPr>
          <a:xfrm>
            <a:off x="6016654" y="583176"/>
            <a:ext cx="841321" cy="835224"/>
          </a:xfrm>
          <a:prstGeom prst="rect">
            <a:avLst/>
          </a:prstGeom>
        </p:spPr>
      </p:pic>
    </p:spTree>
    <p:extLst>
      <p:ext uri="{BB962C8B-B14F-4D97-AF65-F5344CB8AC3E}">
        <p14:creationId xmlns:p14="http://schemas.microsoft.com/office/powerpoint/2010/main" val="3464593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0"/>
          <p:cNvSpPr txBox="1">
            <a:spLocks noGrp="1"/>
          </p:cNvSpPr>
          <p:nvPr>
            <p:ph type="title"/>
          </p:nvPr>
        </p:nvSpPr>
        <p:spPr>
          <a:xfrm>
            <a:off x="451104" y="155583"/>
            <a:ext cx="3643110" cy="14184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n-GB" sz="2800" dirty="0">
                <a:solidFill>
                  <a:srgbClr val="FF6600"/>
                </a:solidFill>
              </a:rPr>
              <a:t>Challenge 3</a:t>
            </a:r>
            <a:endParaRPr sz="2800" dirty="0">
              <a:solidFill>
                <a:srgbClr val="FF6600"/>
              </a:solidFill>
            </a:endParaRPr>
          </a:p>
        </p:txBody>
      </p:sp>
      <p:sp>
        <p:nvSpPr>
          <p:cNvPr id="18" name="Google Shape;162;p20">
            <a:extLst>
              <a:ext uri="{FF2B5EF4-FFF2-40B4-BE49-F238E27FC236}">
                <a16:creationId xmlns:a16="http://schemas.microsoft.com/office/drawing/2014/main" id="{FFC3B3CE-5E5F-417A-852A-B6A159A8DBEA}"/>
              </a:ext>
            </a:extLst>
          </p:cNvPr>
          <p:cNvSpPr txBox="1">
            <a:spLocks/>
          </p:cNvSpPr>
          <p:nvPr/>
        </p:nvSpPr>
        <p:spPr>
          <a:xfrm>
            <a:off x="5269965" y="2478287"/>
            <a:ext cx="1926336" cy="553441"/>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marR="0" lvl="0" indent="0" algn="ctr" defTabSz="914400" rtl="0" eaLnBrk="1" fontAlgn="auto" latinLnBrk="0" hangingPunct="1">
              <a:lnSpc>
                <a:spcPct val="100000"/>
              </a:lnSpc>
              <a:spcBef>
                <a:spcPts val="600"/>
              </a:spcBef>
              <a:spcAft>
                <a:spcPts val="0"/>
              </a:spcAft>
              <a:buClr>
                <a:srgbClr val="FF6035"/>
              </a:buClr>
              <a:buSzPts val="2400"/>
              <a:buFont typeface="Raleway"/>
              <a:buNone/>
              <a:tabLst/>
              <a:defRPr/>
            </a:pPr>
            <a:endParaRPr kumimoji="0" lang="en-GB" sz="1400" b="1" i="0" u="none" strike="noStrike" kern="0" cap="none" spc="0" normalizeH="0" baseline="0" noProof="0" dirty="0">
              <a:ln>
                <a:noFill/>
              </a:ln>
              <a:solidFill>
                <a:srgbClr val="FFFFFF"/>
              </a:solidFill>
              <a:effectLst/>
              <a:uLnTx/>
              <a:uFillTx/>
              <a:latin typeface="Red Hat Display" panose="020B0604020202020204" charset="0"/>
              <a:sym typeface="Raleway"/>
            </a:endParaRPr>
          </a:p>
        </p:txBody>
      </p:sp>
      <p:sp>
        <p:nvSpPr>
          <p:cNvPr id="20" name="Google Shape;162;p20">
            <a:extLst>
              <a:ext uri="{FF2B5EF4-FFF2-40B4-BE49-F238E27FC236}">
                <a16:creationId xmlns:a16="http://schemas.microsoft.com/office/drawing/2014/main" id="{8485F526-020A-4CC8-8897-F3EF06DA8AF5}"/>
              </a:ext>
            </a:extLst>
          </p:cNvPr>
          <p:cNvSpPr txBox="1">
            <a:spLocks/>
          </p:cNvSpPr>
          <p:nvPr/>
        </p:nvSpPr>
        <p:spPr>
          <a:xfrm>
            <a:off x="289781" y="3272104"/>
            <a:ext cx="2182368" cy="553441"/>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marR="0" lvl="0" indent="0" algn="ctr" defTabSz="914400" rtl="0" eaLnBrk="1" fontAlgn="auto" latinLnBrk="0" hangingPunct="1">
              <a:lnSpc>
                <a:spcPct val="100000"/>
              </a:lnSpc>
              <a:spcBef>
                <a:spcPts val="600"/>
              </a:spcBef>
              <a:spcAft>
                <a:spcPts val="0"/>
              </a:spcAft>
              <a:buClr>
                <a:srgbClr val="FF6035"/>
              </a:buClr>
              <a:buSzPts val="2400"/>
              <a:buFont typeface="Raleway"/>
              <a:buNone/>
              <a:tabLst/>
              <a:defRPr/>
            </a:pPr>
            <a:endParaRPr kumimoji="0" lang="en-GB" sz="1400" b="1" i="0" u="none" strike="noStrike" kern="0" cap="none" spc="0" normalizeH="0" baseline="0" noProof="0" dirty="0">
              <a:ln>
                <a:noFill/>
              </a:ln>
              <a:solidFill>
                <a:srgbClr val="FFFFFF"/>
              </a:solidFill>
              <a:effectLst/>
              <a:uLnTx/>
              <a:uFillTx/>
              <a:latin typeface="Red Hat Display" panose="020B0604020202020204" charset="0"/>
              <a:sym typeface="Raleway"/>
            </a:endParaRPr>
          </a:p>
        </p:txBody>
      </p:sp>
      <p:sp>
        <p:nvSpPr>
          <p:cNvPr id="22" name="Google Shape;162;p20">
            <a:extLst>
              <a:ext uri="{FF2B5EF4-FFF2-40B4-BE49-F238E27FC236}">
                <a16:creationId xmlns:a16="http://schemas.microsoft.com/office/drawing/2014/main" id="{8751ED87-8CAC-45C8-A79E-55F1F2EE3888}"/>
              </a:ext>
            </a:extLst>
          </p:cNvPr>
          <p:cNvSpPr txBox="1">
            <a:spLocks/>
          </p:cNvSpPr>
          <p:nvPr/>
        </p:nvSpPr>
        <p:spPr>
          <a:xfrm>
            <a:off x="3058891" y="3272104"/>
            <a:ext cx="2980944" cy="553441"/>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marR="0" lvl="0" indent="0" algn="ctr" defTabSz="914400" rtl="0" eaLnBrk="1" fontAlgn="auto" latinLnBrk="0" hangingPunct="1">
              <a:lnSpc>
                <a:spcPct val="100000"/>
              </a:lnSpc>
              <a:spcBef>
                <a:spcPts val="600"/>
              </a:spcBef>
              <a:spcAft>
                <a:spcPts val="0"/>
              </a:spcAft>
              <a:buClr>
                <a:srgbClr val="FF6035"/>
              </a:buClr>
              <a:buSzPts val="2400"/>
              <a:buFont typeface="Raleway"/>
              <a:buNone/>
              <a:tabLst/>
              <a:defRPr/>
            </a:pPr>
            <a:endParaRPr kumimoji="0" lang="en-GB" sz="1400" b="1" i="0" u="none" strike="noStrike" kern="0" cap="none" spc="0" normalizeH="0" baseline="0" noProof="0" dirty="0">
              <a:ln>
                <a:noFill/>
              </a:ln>
              <a:solidFill>
                <a:srgbClr val="FFFFFF"/>
              </a:solidFill>
              <a:effectLst/>
              <a:uLnTx/>
              <a:uFillTx/>
              <a:latin typeface="Red Hat Display" panose="020B0604020202020204" charset="0"/>
              <a:sym typeface="Raleway"/>
            </a:endParaRPr>
          </a:p>
        </p:txBody>
      </p:sp>
      <p:sp>
        <p:nvSpPr>
          <p:cNvPr id="24" name="Google Shape;162;p20">
            <a:extLst>
              <a:ext uri="{FF2B5EF4-FFF2-40B4-BE49-F238E27FC236}">
                <a16:creationId xmlns:a16="http://schemas.microsoft.com/office/drawing/2014/main" id="{655F5616-BD4F-48A6-A775-8B154308C6D9}"/>
              </a:ext>
            </a:extLst>
          </p:cNvPr>
          <p:cNvSpPr txBox="1">
            <a:spLocks/>
          </p:cNvSpPr>
          <p:nvPr/>
        </p:nvSpPr>
        <p:spPr>
          <a:xfrm>
            <a:off x="6733255" y="3282847"/>
            <a:ext cx="2182368" cy="553441"/>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marR="0" lvl="0" indent="0" algn="ctr" defTabSz="914400" rtl="0" eaLnBrk="1" fontAlgn="auto" latinLnBrk="0" hangingPunct="1">
              <a:lnSpc>
                <a:spcPct val="100000"/>
              </a:lnSpc>
              <a:spcBef>
                <a:spcPts val="600"/>
              </a:spcBef>
              <a:spcAft>
                <a:spcPts val="0"/>
              </a:spcAft>
              <a:buClr>
                <a:srgbClr val="FF6035"/>
              </a:buClr>
              <a:buSzPts val="2400"/>
              <a:buFont typeface="Raleway"/>
              <a:buNone/>
              <a:tabLst/>
              <a:defRPr/>
            </a:pPr>
            <a:endParaRPr kumimoji="0" lang="en-GB" sz="1400" b="1" i="0" u="none" strike="noStrike" kern="0" cap="none" spc="0" normalizeH="0" baseline="0" noProof="0" dirty="0">
              <a:ln>
                <a:noFill/>
              </a:ln>
              <a:solidFill>
                <a:srgbClr val="FFFFFF"/>
              </a:solidFill>
              <a:effectLst/>
              <a:uLnTx/>
              <a:uFillTx/>
              <a:latin typeface="Red Hat Display" panose="020B0604020202020204" charset="0"/>
              <a:sym typeface="Raleway"/>
            </a:endParaRPr>
          </a:p>
        </p:txBody>
      </p:sp>
      <p:sp>
        <p:nvSpPr>
          <p:cNvPr id="26" name="Google Shape;162;p20">
            <a:extLst>
              <a:ext uri="{FF2B5EF4-FFF2-40B4-BE49-F238E27FC236}">
                <a16:creationId xmlns:a16="http://schemas.microsoft.com/office/drawing/2014/main" id="{CA2BE93B-BD9F-40F1-AA81-B55DC531CD7C}"/>
              </a:ext>
            </a:extLst>
          </p:cNvPr>
          <p:cNvSpPr txBox="1">
            <a:spLocks/>
          </p:cNvSpPr>
          <p:nvPr/>
        </p:nvSpPr>
        <p:spPr>
          <a:xfrm>
            <a:off x="160906" y="3975925"/>
            <a:ext cx="2182368" cy="388447"/>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marR="0" lvl="0" indent="0" algn="ctr" defTabSz="914400" rtl="0" eaLnBrk="1" fontAlgn="auto" latinLnBrk="0" hangingPunct="1">
              <a:lnSpc>
                <a:spcPct val="100000"/>
              </a:lnSpc>
              <a:spcBef>
                <a:spcPts val="600"/>
              </a:spcBef>
              <a:spcAft>
                <a:spcPts val="0"/>
              </a:spcAft>
              <a:buClr>
                <a:srgbClr val="FF6035"/>
              </a:buClr>
              <a:buSzPts val="2400"/>
              <a:buFont typeface="Raleway"/>
              <a:buNone/>
              <a:tabLst/>
              <a:defRPr/>
            </a:pPr>
            <a:endParaRPr kumimoji="0" lang="en-GB" sz="1400" b="1" i="0" u="none" strike="noStrike" kern="0" cap="none" spc="0" normalizeH="0" baseline="0" noProof="0" dirty="0">
              <a:ln>
                <a:noFill/>
              </a:ln>
              <a:solidFill>
                <a:srgbClr val="FFFFFF"/>
              </a:solidFill>
              <a:effectLst/>
              <a:uLnTx/>
              <a:uFillTx/>
              <a:latin typeface="Red Hat Display" panose="020B0604020202020204" charset="0"/>
              <a:sym typeface="Raleway"/>
            </a:endParaRPr>
          </a:p>
        </p:txBody>
      </p:sp>
      <p:sp>
        <p:nvSpPr>
          <p:cNvPr id="27" name="Google Shape;162;p20">
            <a:extLst>
              <a:ext uri="{FF2B5EF4-FFF2-40B4-BE49-F238E27FC236}">
                <a16:creationId xmlns:a16="http://schemas.microsoft.com/office/drawing/2014/main" id="{8416041C-457C-4136-9DF1-5FB67513C008}"/>
              </a:ext>
            </a:extLst>
          </p:cNvPr>
          <p:cNvSpPr txBox="1">
            <a:spLocks/>
          </p:cNvSpPr>
          <p:nvPr/>
        </p:nvSpPr>
        <p:spPr>
          <a:xfrm>
            <a:off x="5145730" y="4364372"/>
            <a:ext cx="2182368" cy="490226"/>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marR="0" lvl="0" indent="0" algn="ctr" defTabSz="914400" rtl="0" eaLnBrk="1" fontAlgn="auto" latinLnBrk="0" hangingPunct="1">
              <a:lnSpc>
                <a:spcPct val="100000"/>
              </a:lnSpc>
              <a:spcBef>
                <a:spcPts val="600"/>
              </a:spcBef>
              <a:spcAft>
                <a:spcPts val="0"/>
              </a:spcAft>
              <a:buClr>
                <a:srgbClr val="FF6035"/>
              </a:buClr>
              <a:buSzPts val="2400"/>
              <a:buFont typeface="Raleway"/>
              <a:buNone/>
              <a:tabLst/>
              <a:defRPr/>
            </a:pPr>
            <a:endParaRPr kumimoji="0" lang="en-GB" sz="1400" b="1" i="0" u="none" strike="noStrike" kern="0" cap="none" spc="0" normalizeH="0" baseline="0" noProof="0" dirty="0">
              <a:ln>
                <a:noFill/>
              </a:ln>
              <a:solidFill>
                <a:srgbClr val="FFFFFF"/>
              </a:solidFill>
              <a:effectLst/>
              <a:uLnTx/>
              <a:uFillTx/>
              <a:latin typeface="Red Hat Display" panose="020B0604020202020204" charset="0"/>
              <a:sym typeface="Raleway"/>
            </a:endParaRPr>
          </a:p>
        </p:txBody>
      </p:sp>
      <p:sp>
        <p:nvSpPr>
          <p:cNvPr id="3" name="TextBox 2">
            <a:extLst>
              <a:ext uri="{FF2B5EF4-FFF2-40B4-BE49-F238E27FC236}">
                <a16:creationId xmlns:a16="http://schemas.microsoft.com/office/drawing/2014/main" id="{8242BB2D-B5DA-963D-CF28-7F1B4AD7E84E}"/>
              </a:ext>
            </a:extLst>
          </p:cNvPr>
          <p:cNvSpPr txBox="1"/>
          <p:nvPr/>
        </p:nvSpPr>
        <p:spPr>
          <a:xfrm>
            <a:off x="503694" y="1590120"/>
            <a:ext cx="8023086" cy="230832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600" b="0" i="0" u="none" strike="noStrike" kern="0" cap="none" spc="0" normalizeH="0" baseline="0" noProof="0" dirty="0">
                <a:ln>
                  <a:noFill/>
                </a:ln>
                <a:solidFill>
                  <a:srgbClr val="FFFFFF"/>
                </a:solidFill>
                <a:effectLst/>
                <a:uLnTx/>
                <a:uFillTx/>
                <a:latin typeface="Red Hat Display" panose="020B0604020202020204" charset="0"/>
                <a:ea typeface="Calibri" panose="020F0502020204030204" pitchFamily="34" charset="0"/>
                <a:cs typeface="Times New Roman" panose="02020603050405020304" pitchFamily="18" charset="0"/>
                <a:sym typeface="Arial"/>
              </a:rPr>
              <a:t>Company X has an employee who was signed off work with stress due to a marriage breakdown. They received full pay for 6 months and then Statutory Sick Pay.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600" b="0" i="0" u="none" strike="noStrike" kern="0" cap="none" spc="0" normalizeH="0" baseline="0" noProof="0" dirty="0">
                <a:ln>
                  <a:noFill/>
                </a:ln>
                <a:solidFill>
                  <a:srgbClr val="FFFFFF"/>
                </a:solidFill>
                <a:effectLst/>
                <a:uLnTx/>
                <a:uFillTx/>
                <a:latin typeface="Red Hat Display" panose="020B0604020202020204" charset="0"/>
                <a:ea typeface="Calibri" panose="020F0502020204030204" pitchFamily="34" charset="0"/>
                <a:cs typeface="Times New Roman" panose="02020603050405020304" pitchFamily="18" charset="0"/>
                <a:sym typeface="Arial"/>
              </a:rPr>
              <a:t>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600" b="0" i="0" u="none" strike="noStrike" kern="0" cap="none" spc="0" normalizeH="0" baseline="0" noProof="0" dirty="0">
                <a:ln>
                  <a:noFill/>
                </a:ln>
                <a:solidFill>
                  <a:srgbClr val="FFFFFF"/>
                </a:solidFill>
                <a:effectLst/>
                <a:uLnTx/>
                <a:uFillTx/>
                <a:latin typeface="Red Hat Display" panose="020B0604020202020204" charset="0"/>
                <a:ea typeface="Calibri" panose="020F0502020204030204" pitchFamily="34" charset="0"/>
                <a:cs typeface="Times New Roman" panose="02020603050405020304" pitchFamily="18" charset="0"/>
                <a:sym typeface="Arial"/>
              </a:rPr>
              <a:t>Colleagues saw the employee on holiday on social media whilst off sick and felt their absence was disingenuous. The employee attended the company’s annual conference [whilst off sick], consuming lots of the free alcohol and food.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600" b="0" i="0" u="none" strike="noStrike" kern="0" cap="none" spc="0" normalizeH="0" baseline="0" noProof="0" dirty="0">
                <a:ln>
                  <a:noFill/>
                </a:ln>
                <a:solidFill>
                  <a:srgbClr val="FFFFFF"/>
                </a:solidFill>
                <a:effectLst/>
                <a:uLnTx/>
                <a:uFillTx/>
                <a:latin typeface="Red Hat Display" panose="020B0604020202020204" charset="0"/>
                <a:ea typeface="Calibri" panose="020F0502020204030204" pitchFamily="34" charset="0"/>
                <a:cs typeface="Times New Roman" panose="02020603050405020304" pitchFamily="18" charset="0"/>
                <a:sym typeface="Arial"/>
              </a:rPr>
              <a:t>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600" b="0" i="0" u="none" strike="noStrike" kern="0" cap="none" spc="0" normalizeH="0" baseline="0" noProof="0" dirty="0">
                <a:ln>
                  <a:noFill/>
                </a:ln>
                <a:solidFill>
                  <a:srgbClr val="FFFFFF"/>
                </a:solidFill>
                <a:effectLst/>
                <a:uLnTx/>
                <a:uFillTx/>
                <a:latin typeface="Red Hat Display" panose="020B0604020202020204" charset="0"/>
                <a:ea typeface="Calibri" panose="020F0502020204030204" pitchFamily="34" charset="0"/>
                <a:cs typeface="Times New Roman" panose="02020603050405020304" pitchFamily="18" charset="0"/>
                <a:sym typeface="Arial"/>
              </a:rPr>
              <a:t>The employee has refused to attend or engage properly in conversations with Company X about returning to work and says she has been treated unfairly</a:t>
            </a:r>
            <a:r>
              <a:rPr kumimoji="0" lang="en-GB" sz="1400" b="0" i="0" u="none" strike="noStrike" kern="0" cap="none" spc="0" normalizeH="0" baseline="0" noProof="0" dirty="0">
                <a:ln>
                  <a:noFill/>
                </a:ln>
                <a:solidFill>
                  <a:srgbClr val="FFFFFF"/>
                </a:solidFill>
                <a:effectLst/>
                <a:uLnTx/>
                <a:uFillTx/>
                <a:latin typeface="Red Hat Display" panose="020B0604020202020204" charset="0"/>
                <a:ea typeface="Calibri" panose="020F0502020204030204" pitchFamily="34" charset="0"/>
                <a:cs typeface="Times New Roman" panose="02020603050405020304" pitchFamily="18" charset="0"/>
                <a:sym typeface="Arial"/>
              </a:rPr>
              <a:t>.    </a:t>
            </a:r>
          </a:p>
        </p:txBody>
      </p:sp>
    </p:spTree>
    <p:extLst>
      <p:ext uri="{BB962C8B-B14F-4D97-AF65-F5344CB8AC3E}">
        <p14:creationId xmlns:p14="http://schemas.microsoft.com/office/powerpoint/2010/main" val="3605851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0"/>
          <p:cNvSpPr txBox="1">
            <a:spLocks noGrp="1"/>
          </p:cNvSpPr>
          <p:nvPr>
            <p:ph type="title"/>
          </p:nvPr>
        </p:nvSpPr>
        <p:spPr>
          <a:xfrm>
            <a:off x="451104" y="155583"/>
            <a:ext cx="3643110" cy="14184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n-GB" sz="2800" dirty="0">
                <a:solidFill>
                  <a:srgbClr val="FF6600"/>
                </a:solidFill>
              </a:rPr>
              <a:t>Table Discussion</a:t>
            </a:r>
            <a:br>
              <a:rPr lang="en-GB" sz="2800" dirty="0">
                <a:solidFill>
                  <a:srgbClr val="FF6600"/>
                </a:solidFill>
              </a:rPr>
            </a:br>
            <a:endParaRPr sz="2800" dirty="0">
              <a:solidFill>
                <a:srgbClr val="FF6600"/>
              </a:solidFill>
            </a:endParaRPr>
          </a:p>
        </p:txBody>
      </p:sp>
      <p:sp>
        <p:nvSpPr>
          <p:cNvPr id="18" name="Google Shape;162;p20">
            <a:extLst>
              <a:ext uri="{FF2B5EF4-FFF2-40B4-BE49-F238E27FC236}">
                <a16:creationId xmlns:a16="http://schemas.microsoft.com/office/drawing/2014/main" id="{FFC3B3CE-5E5F-417A-852A-B6A159A8DBEA}"/>
              </a:ext>
            </a:extLst>
          </p:cNvPr>
          <p:cNvSpPr txBox="1">
            <a:spLocks/>
          </p:cNvSpPr>
          <p:nvPr/>
        </p:nvSpPr>
        <p:spPr>
          <a:xfrm>
            <a:off x="5269965" y="2478287"/>
            <a:ext cx="1926336" cy="553441"/>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marR="0" lvl="0" indent="0" algn="ctr" defTabSz="914400" rtl="0" eaLnBrk="1" fontAlgn="auto" latinLnBrk="0" hangingPunct="1">
              <a:lnSpc>
                <a:spcPct val="100000"/>
              </a:lnSpc>
              <a:spcBef>
                <a:spcPts val="600"/>
              </a:spcBef>
              <a:spcAft>
                <a:spcPts val="0"/>
              </a:spcAft>
              <a:buClr>
                <a:srgbClr val="FF6035"/>
              </a:buClr>
              <a:buSzPts val="2400"/>
              <a:buFont typeface="Raleway"/>
              <a:buNone/>
              <a:tabLst/>
              <a:defRPr/>
            </a:pPr>
            <a:endParaRPr kumimoji="0" lang="en-GB" sz="1400" b="1" i="0" u="none" strike="noStrike" kern="0" cap="none" spc="0" normalizeH="0" baseline="0" noProof="0" dirty="0">
              <a:ln>
                <a:noFill/>
              </a:ln>
              <a:solidFill>
                <a:srgbClr val="FFFFFF"/>
              </a:solidFill>
              <a:effectLst/>
              <a:uLnTx/>
              <a:uFillTx/>
              <a:latin typeface="Red Hat Display" panose="020B0604020202020204" charset="0"/>
              <a:sym typeface="Raleway"/>
            </a:endParaRPr>
          </a:p>
        </p:txBody>
      </p:sp>
      <p:sp>
        <p:nvSpPr>
          <p:cNvPr id="20" name="Google Shape;162;p20">
            <a:extLst>
              <a:ext uri="{FF2B5EF4-FFF2-40B4-BE49-F238E27FC236}">
                <a16:creationId xmlns:a16="http://schemas.microsoft.com/office/drawing/2014/main" id="{8485F526-020A-4CC8-8897-F3EF06DA8AF5}"/>
              </a:ext>
            </a:extLst>
          </p:cNvPr>
          <p:cNvSpPr txBox="1">
            <a:spLocks/>
          </p:cNvSpPr>
          <p:nvPr/>
        </p:nvSpPr>
        <p:spPr>
          <a:xfrm>
            <a:off x="289781" y="3272104"/>
            <a:ext cx="2182368" cy="553441"/>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marR="0" lvl="0" indent="0" algn="ctr" defTabSz="914400" rtl="0" eaLnBrk="1" fontAlgn="auto" latinLnBrk="0" hangingPunct="1">
              <a:lnSpc>
                <a:spcPct val="100000"/>
              </a:lnSpc>
              <a:spcBef>
                <a:spcPts val="600"/>
              </a:spcBef>
              <a:spcAft>
                <a:spcPts val="0"/>
              </a:spcAft>
              <a:buClr>
                <a:srgbClr val="FF6035"/>
              </a:buClr>
              <a:buSzPts val="2400"/>
              <a:buFont typeface="Raleway"/>
              <a:buNone/>
              <a:tabLst/>
              <a:defRPr/>
            </a:pPr>
            <a:endParaRPr kumimoji="0" lang="en-GB" sz="1400" b="1" i="0" u="none" strike="noStrike" kern="0" cap="none" spc="0" normalizeH="0" baseline="0" noProof="0" dirty="0">
              <a:ln>
                <a:noFill/>
              </a:ln>
              <a:solidFill>
                <a:srgbClr val="FFFFFF"/>
              </a:solidFill>
              <a:effectLst/>
              <a:uLnTx/>
              <a:uFillTx/>
              <a:latin typeface="Red Hat Display" panose="020B0604020202020204" charset="0"/>
              <a:sym typeface="Raleway"/>
            </a:endParaRPr>
          </a:p>
        </p:txBody>
      </p:sp>
      <p:sp>
        <p:nvSpPr>
          <p:cNvPr id="22" name="Google Shape;162;p20">
            <a:extLst>
              <a:ext uri="{FF2B5EF4-FFF2-40B4-BE49-F238E27FC236}">
                <a16:creationId xmlns:a16="http://schemas.microsoft.com/office/drawing/2014/main" id="{8751ED87-8CAC-45C8-A79E-55F1F2EE3888}"/>
              </a:ext>
            </a:extLst>
          </p:cNvPr>
          <p:cNvSpPr txBox="1">
            <a:spLocks/>
          </p:cNvSpPr>
          <p:nvPr/>
        </p:nvSpPr>
        <p:spPr>
          <a:xfrm>
            <a:off x="3058891" y="3272104"/>
            <a:ext cx="2980944" cy="553441"/>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marR="0" lvl="0" indent="0" algn="ctr" defTabSz="914400" rtl="0" eaLnBrk="1" fontAlgn="auto" latinLnBrk="0" hangingPunct="1">
              <a:lnSpc>
                <a:spcPct val="100000"/>
              </a:lnSpc>
              <a:spcBef>
                <a:spcPts val="600"/>
              </a:spcBef>
              <a:spcAft>
                <a:spcPts val="0"/>
              </a:spcAft>
              <a:buClr>
                <a:srgbClr val="FF6035"/>
              </a:buClr>
              <a:buSzPts val="2400"/>
              <a:buFont typeface="Raleway"/>
              <a:buNone/>
              <a:tabLst/>
              <a:defRPr/>
            </a:pPr>
            <a:endParaRPr kumimoji="0" lang="en-GB" sz="1400" b="1" i="0" u="none" strike="noStrike" kern="0" cap="none" spc="0" normalizeH="0" baseline="0" noProof="0" dirty="0">
              <a:ln>
                <a:noFill/>
              </a:ln>
              <a:solidFill>
                <a:srgbClr val="FFFFFF"/>
              </a:solidFill>
              <a:effectLst/>
              <a:uLnTx/>
              <a:uFillTx/>
              <a:latin typeface="Red Hat Display" panose="020B0604020202020204" charset="0"/>
              <a:sym typeface="Raleway"/>
            </a:endParaRPr>
          </a:p>
        </p:txBody>
      </p:sp>
      <p:sp>
        <p:nvSpPr>
          <p:cNvPr id="24" name="Google Shape;162;p20">
            <a:extLst>
              <a:ext uri="{FF2B5EF4-FFF2-40B4-BE49-F238E27FC236}">
                <a16:creationId xmlns:a16="http://schemas.microsoft.com/office/drawing/2014/main" id="{655F5616-BD4F-48A6-A775-8B154308C6D9}"/>
              </a:ext>
            </a:extLst>
          </p:cNvPr>
          <p:cNvSpPr txBox="1">
            <a:spLocks/>
          </p:cNvSpPr>
          <p:nvPr/>
        </p:nvSpPr>
        <p:spPr>
          <a:xfrm>
            <a:off x="6733255" y="3282847"/>
            <a:ext cx="2182368" cy="553441"/>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marR="0" lvl="0" indent="0" algn="ctr" defTabSz="914400" rtl="0" eaLnBrk="1" fontAlgn="auto" latinLnBrk="0" hangingPunct="1">
              <a:lnSpc>
                <a:spcPct val="100000"/>
              </a:lnSpc>
              <a:spcBef>
                <a:spcPts val="600"/>
              </a:spcBef>
              <a:spcAft>
                <a:spcPts val="0"/>
              </a:spcAft>
              <a:buClr>
                <a:srgbClr val="FF6035"/>
              </a:buClr>
              <a:buSzPts val="2400"/>
              <a:buFont typeface="Raleway"/>
              <a:buNone/>
              <a:tabLst/>
              <a:defRPr/>
            </a:pPr>
            <a:endParaRPr kumimoji="0" lang="en-GB" sz="1400" b="1" i="0" u="none" strike="noStrike" kern="0" cap="none" spc="0" normalizeH="0" baseline="0" noProof="0" dirty="0">
              <a:ln>
                <a:noFill/>
              </a:ln>
              <a:solidFill>
                <a:srgbClr val="FFFFFF"/>
              </a:solidFill>
              <a:effectLst/>
              <a:uLnTx/>
              <a:uFillTx/>
              <a:latin typeface="Red Hat Display" panose="020B0604020202020204" charset="0"/>
              <a:sym typeface="Raleway"/>
            </a:endParaRPr>
          </a:p>
        </p:txBody>
      </p:sp>
      <p:sp>
        <p:nvSpPr>
          <p:cNvPr id="26" name="Google Shape;162;p20">
            <a:extLst>
              <a:ext uri="{FF2B5EF4-FFF2-40B4-BE49-F238E27FC236}">
                <a16:creationId xmlns:a16="http://schemas.microsoft.com/office/drawing/2014/main" id="{CA2BE93B-BD9F-40F1-AA81-B55DC531CD7C}"/>
              </a:ext>
            </a:extLst>
          </p:cNvPr>
          <p:cNvSpPr txBox="1">
            <a:spLocks/>
          </p:cNvSpPr>
          <p:nvPr/>
        </p:nvSpPr>
        <p:spPr>
          <a:xfrm>
            <a:off x="160906" y="3975925"/>
            <a:ext cx="2182368" cy="388447"/>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marR="0" lvl="0" indent="0" algn="ctr" defTabSz="914400" rtl="0" eaLnBrk="1" fontAlgn="auto" latinLnBrk="0" hangingPunct="1">
              <a:lnSpc>
                <a:spcPct val="100000"/>
              </a:lnSpc>
              <a:spcBef>
                <a:spcPts val="600"/>
              </a:spcBef>
              <a:spcAft>
                <a:spcPts val="0"/>
              </a:spcAft>
              <a:buClr>
                <a:srgbClr val="FF6035"/>
              </a:buClr>
              <a:buSzPts val="2400"/>
              <a:buFont typeface="Raleway"/>
              <a:buNone/>
              <a:tabLst/>
              <a:defRPr/>
            </a:pPr>
            <a:endParaRPr kumimoji="0" lang="en-GB" sz="1400" b="1" i="0" u="none" strike="noStrike" kern="0" cap="none" spc="0" normalizeH="0" baseline="0" noProof="0" dirty="0">
              <a:ln>
                <a:noFill/>
              </a:ln>
              <a:solidFill>
                <a:srgbClr val="FFFFFF"/>
              </a:solidFill>
              <a:effectLst/>
              <a:uLnTx/>
              <a:uFillTx/>
              <a:latin typeface="Red Hat Display" panose="020B0604020202020204" charset="0"/>
              <a:sym typeface="Raleway"/>
            </a:endParaRPr>
          </a:p>
        </p:txBody>
      </p:sp>
      <p:sp>
        <p:nvSpPr>
          <p:cNvPr id="27" name="Google Shape;162;p20">
            <a:extLst>
              <a:ext uri="{FF2B5EF4-FFF2-40B4-BE49-F238E27FC236}">
                <a16:creationId xmlns:a16="http://schemas.microsoft.com/office/drawing/2014/main" id="{8416041C-457C-4136-9DF1-5FB67513C008}"/>
              </a:ext>
            </a:extLst>
          </p:cNvPr>
          <p:cNvSpPr txBox="1">
            <a:spLocks/>
          </p:cNvSpPr>
          <p:nvPr/>
        </p:nvSpPr>
        <p:spPr>
          <a:xfrm>
            <a:off x="5145730" y="4364372"/>
            <a:ext cx="2182368" cy="490226"/>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chemeClr val="accent1"/>
              </a:buClr>
              <a:buSzPts val="2400"/>
              <a:buFont typeface="Raleway"/>
              <a:buChar char="╸"/>
              <a:defRPr sz="2400" b="0" i="0" u="none" strike="noStrike" cap="none">
                <a:solidFill>
                  <a:schemeClr val="lt1"/>
                </a:solidFill>
                <a:latin typeface="Raleway"/>
                <a:ea typeface="Raleway"/>
                <a:cs typeface="Raleway"/>
                <a:sym typeface="Raleway"/>
              </a:defRPr>
            </a:lvl1pPr>
            <a:lvl2pPr marL="914400" marR="0" lvl="1" indent="-381000" algn="l" rtl="0">
              <a:lnSpc>
                <a:spcPct val="100000"/>
              </a:lnSpc>
              <a:spcBef>
                <a:spcPts val="0"/>
              </a:spcBef>
              <a:spcAft>
                <a:spcPts val="0"/>
              </a:spcAft>
              <a:buClr>
                <a:schemeClr val="lt2"/>
              </a:buClr>
              <a:buSzPts val="2400"/>
              <a:buFont typeface="Raleway"/>
              <a:buChar char="╶"/>
              <a:defRPr sz="2400" b="0" i="0" u="none" strike="noStrike" cap="none">
                <a:solidFill>
                  <a:schemeClr val="lt1"/>
                </a:solidFill>
                <a:latin typeface="Raleway"/>
                <a:ea typeface="Raleway"/>
                <a:cs typeface="Raleway"/>
                <a:sym typeface="Raleway"/>
              </a:defRPr>
            </a:lvl2pPr>
            <a:lvl3pPr marL="1371600" marR="0" lvl="2"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3pPr>
            <a:lvl4pPr marL="1828800" marR="0" lvl="3"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4pPr>
            <a:lvl5pPr marL="2286000" marR="0" lvl="4"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5pPr>
            <a:lvl6pPr marL="2743200" marR="0" lvl="5"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6pPr>
            <a:lvl7pPr marL="3200400" marR="0" lvl="6"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7pPr>
            <a:lvl8pPr marL="3657600" marR="0" lvl="7"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8pPr>
            <a:lvl9pPr marL="4114800" marR="0" lvl="8" indent="-381000" algn="l" rtl="0">
              <a:lnSpc>
                <a:spcPct val="100000"/>
              </a:lnSpc>
              <a:spcBef>
                <a:spcPts val="0"/>
              </a:spcBef>
              <a:spcAft>
                <a:spcPts val="0"/>
              </a:spcAft>
              <a:buClr>
                <a:schemeClr val="dk2"/>
              </a:buClr>
              <a:buSzPts val="2400"/>
              <a:buFont typeface="Raleway"/>
              <a:buChar char="╶"/>
              <a:defRPr sz="2400" b="0" i="0" u="none" strike="noStrike" cap="none">
                <a:solidFill>
                  <a:schemeClr val="lt1"/>
                </a:solidFill>
                <a:latin typeface="Raleway"/>
                <a:ea typeface="Raleway"/>
                <a:cs typeface="Raleway"/>
                <a:sym typeface="Raleway"/>
              </a:defRPr>
            </a:lvl9pPr>
          </a:lstStyle>
          <a:p>
            <a:pPr marL="76200" marR="0" lvl="0" indent="0" algn="ctr" defTabSz="914400" rtl="0" eaLnBrk="1" fontAlgn="auto" latinLnBrk="0" hangingPunct="1">
              <a:lnSpc>
                <a:spcPct val="100000"/>
              </a:lnSpc>
              <a:spcBef>
                <a:spcPts val="600"/>
              </a:spcBef>
              <a:spcAft>
                <a:spcPts val="0"/>
              </a:spcAft>
              <a:buClr>
                <a:srgbClr val="FF6035"/>
              </a:buClr>
              <a:buSzPts val="2400"/>
              <a:buFont typeface="Raleway"/>
              <a:buNone/>
              <a:tabLst/>
              <a:defRPr/>
            </a:pPr>
            <a:endParaRPr kumimoji="0" lang="en-GB" sz="1400" b="1" i="0" u="none" strike="noStrike" kern="0" cap="none" spc="0" normalizeH="0" baseline="0" noProof="0" dirty="0">
              <a:ln>
                <a:noFill/>
              </a:ln>
              <a:solidFill>
                <a:srgbClr val="FFFFFF"/>
              </a:solidFill>
              <a:effectLst/>
              <a:uLnTx/>
              <a:uFillTx/>
              <a:latin typeface="Red Hat Display" panose="020B0604020202020204" charset="0"/>
              <a:sym typeface="Raleway"/>
            </a:endParaRPr>
          </a:p>
        </p:txBody>
      </p:sp>
      <p:sp>
        <p:nvSpPr>
          <p:cNvPr id="2" name="TextBox 1">
            <a:extLst>
              <a:ext uri="{FF2B5EF4-FFF2-40B4-BE49-F238E27FC236}">
                <a16:creationId xmlns:a16="http://schemas.microsoft.com/office/drawing/2014/main" id="{E9D52F12-17B1-40CF-9F6D-CDA125D4B1AA}"/>
              </a:ext>
            </a:extLst>
          </p:cNvPr>
          <p:cNvSpPr txBox="1"/>
          <p:nvPr/>
        </p:nvSpPr>
        <p:spPr>
          <a:xfrm>
            <a:off x="561372" y="1601124"/>
            <a:ext cx="8354251" cy="233910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600" b="0" i="0" u="none" strike="noStrike" kern="0" cap="none" spc="0" normalizeH="0" baseline="0" noProof="0" dirty="0">
                <a:ln>
                  <a:noFill/>
                </a:ln>
                <a:solidFill>
                  <a:srgbClr val="FFFFFF"/>
                </a:solidFill>
                <a:effectLst/>
                <a:uLnTx/>
                <a:uFillTx/>
                <a:latin typeface="Red Hat Display" panose="020B0604020202020204" charset="0"/>
                <a:ea typeface="Calibri" panose="020F0502020204030204" pitchFamily="34" charset="0"/>
                <a:cs typeface="Times New Roman" panose="02020603050405020304" pitchFamily="18" charset="0"/>
                <a:sym typeface="Arial"/>
              </a:rPr>
              <a:t>Please discuss this challenge on your tables. </a:t>
            </a: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kumimoji="0" lang="en-GB" sz="1600" b="0" i="0" u="none" strike="noStrike" kern="0" cap="none" spc="0" normalizeH="0" baseline="0" noProof="0" dirty="0">
              <a:ln>
                <a:noFill/>
              </a:ln>
              <a:solidFill>
                <a:srgbClr val="FFFFFF"/>
              </a:solidFill>
              <a:effectLst/>
              <a:uLnTx/>
              <a:uFillTx/>
              <a:latin typeface="Red Hat Display" panose="020B0604020202020204" charset="0"/>
              <a:ea typeface="Calibri" panose="020F0502020204030204" pitchFamily="34" charset="0"/>
              <a:cs typeface="Times New Roman" panose="02020603050405020304" pitchFamily="18" charset="0"/>
              <a:sym typeface="Arial"/>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600" b="0" i="0" u="none" strike="noStrike" kern="0" cap="none" spc="0" normalizeH="0" baseline="0" noProof="0" dirty="0">
                <a:ln>
                  <a:noFill/>
                </a:ln>
                <a:solidFill>
                  <a:srgbClr val="FFFFFF"/>
                </a:solidFill>
                <a:effectLst/>
                <a:uLnTx/>
                <a:uFillTx/>
                <a:latin typeface="Red Hat Display" panose="020B0604020202020204" charset="0"/>
                <a:ea typeface="Calibri" panose="020F0502020204030204" pitchFamily="34" charset="0"/>
                <a:cs typeface="Times New Roman" panose="02020603050405020304" pitchFamily="18" charset="0"/>
                <a:sym typeface="Arial"/>
              </a:rPr>
              <a:t>You may wish to consider:</a:t>
            </a: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kumimoji="0" lang="en-GB" sz="1600" b="0" i="0" u="none" strike="noStrike" kern="0" cap="none" spc="0" normalizeH="0" baseline="0" noProof="0" dirty="0">
              <a:ln>
                <a:noFill/>
              </a:ln>
              <a:solidFill>
                <a:srgbClr val="FFFFFF"/>
              </a:solidFill>
              <a:effectLst/>
              <a:uLnTx/>
              <a:uFillTx/>
              <a:latin typeface="Red Hat Display" panose="020B0604020202020204" charset="0"/>
              <a:ea typeface="Calibri" panose="020F0502020204030204" pitchFamily="34" charset="0"/>
              <a:cs typeface="Times New Roman" panose="02020603050405020304" pitchFamily="18" charset="0"/>
              <a:sym typeface="Arial"/>
            </a:endParaRPr>
          </a:p>
          <a:p>
            <a:pPr marL="285750" marR="0" lvl="0" indent="-285750" algn="l" defTabSz="914400" rtl="0" eaLnBrk="1" fontAlgn="auto" latinLnBrk="0" hangingPunct="1">
              <a:lnSpc>
                <a:spcPct val="100000"/>
              </a:lnSpc>
              <a:spcBef>
                <a:spcPts val="0"/>
              </a:spcBef>
              <a:spcAft>
                <a:spcPts val="0"/>
              </a:spcAft>
              <a:buClr>
                <a:srgbClr val="FF6600"/>
              </a:buClr>
              <a:buSzTx/>
              <a:buFont typeface="Wingdings" panose="05000000000000000000" pitchFamily="2" charset="2"/>
              <a:buChar char="§"/>
              <a:tabLst/>
              <a:defRPr/>
            </a:pPr>
            <a:r>
              <a:rPr kumimoji="0" lang="en-GB" sz="1600" b="0" i="0" u="none" strike="noStrike" kern="0" cap="none" spc="0" normalizeH="0" baseline="0" noProof="0" dirty="0">
                <a:ln>
                  <a:noFill/>
                </a:ln>
                <a:solidFill>
                  <a:srgbClr val="FFFFFF"/>
                </a:solidFill>
                <a:effectLst/>
                <a:uLnTx/>
                <a:uFillTx/>
                <a:latin typeface="Red Hat Display" panose="020B0604020202020204" charset="0"/>
                <a:cs typeface="Arial"/>
                <a:sym typeface="Arial"/>
              </a:rPr>
              <a:t>What are the key issues?</a:t>
            </a:r>
          </a:p>
          <a:p>
            <a:pPr marL="285750" marR="0" lvl="0" indent="-285750" algn="l" defTabSz="914400" rtl="0" eaLnBrk="1" fontAlgn="auto" latinLnBrk="0" hangingPunct="1">
              <a:lnSpc>
                <a:spcPct val="100000"/>
              </a:lnSpc>
              <a:spcBef>
                <a:spcPts val="0"/>
              </a:spcBef>
              <a:spcAft>
                <a:spcPts val="0"/>
              </a:spcAft>
              <a:buClr>
                <a:srgbClr val="FF6600"/>
              </a:buClr>
              <a:buSzTx/>
              <a:buFont typeface="Wingdings" panose="05000000000000000000" pitchFamily="2" charset="2"/>
              <a:buChar char="§"/>
              <a:tabLst/>
              <a:defRPr/>
            </a:pPr>
            <a:r>
              <a:rPr kumimoji="0" lang="en-GB" sz="1600" b="0" i="0" u="none" strike="noStrike" kern="0" cap="none" spc="0" normalizeH="0" baseline="0" noProof="0" dirty="0">
                <a:ln>
                  <a:noFill/>
                </a:ln>
                <a:solidFill>
                  <a:srgbClr val="FFFFFF"/>
                </a:solidFill>
                <a:effectLst/>
                <a:uLnTx/>
                <a:uFillTx/>
                <a:latin typeface="Red Hat Display" panose="020B0604020202020204" charset="0"/>
                <a:cs typeface="Arial"/>
                <a:sym typeface="Arial"/>
              </a:rPr>
              <a:t>How would you approach this in your organisation?</a:t>
            </a:r>
          </a:p>
          <a:p>
            <a:pPr marL="285750" marR="0" lvl="0" indent="-285750" algn="l" defTabSz="914400" rtl="0" eaLnBrk="1" fontAlgn="auto" latinLnBrk="0" hangingPunct="1">
              <a:lnSpc>
                <a:spcPct val="100000"/>
              </a:lnSpc>
              <a:spcBef>
                <a:spcPts val="0"/>
              </a:spcBef>
              <a:spcAft>
                <a:spcPts val="0"/>
              </a:spcAft>
              <a:buClr>
                <a:srgbClr val="FF6600"/>
              </a:buClr>
              <a:buSzTx/>
              <a:buFont typeface="Wingdings" panose="05000000000000000000" pitchFamily="2" charset="2"/>
              <a:buChar char="§"/>
              <a:tabLst/>
              <a:defRPr/>
            </a:pPr>
            <a:r>
              <a:rPr kumimoji="0" lang="en-GB" sz="1600" b="0" i="0" u="none" strike="noStrike" kern="0" cap="none" spc="0" normalizeH="0" baseline="0" noProof="0" dirty="0">
                <a:ln>
                  <a:noFill/>
                </a:ln>
                <a:solidFill>
                  <a:srgbClr val="FFFFFF"/>
                </a:solidFill>
                <a:effectLst/>
                <a:uLnTx/>
                <a:uFillTx/>
                <a:latin typeface="Red Hat Display" panose="020B0604020202020204" charset="0"/>
                <a:cs typeface="Arial"/>
                <a:sym typeface="Arial"/>
              </a:rPr>
              <a:t>What advice would you give this employer?</a:t>
            </a: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kumimoji="0" lang="en-GB" sz="1600" b="0" i="0" u="none" strike="noStrike" kern="0" cap="none" spc="0" normalizeH="0" baseline="0" noProof="0" dirty="0">
              <a:ln>
                <a:noFill/>
              </a:ln>
              <a:solidFill>
                <a:srgbClr val="FFFFFF"/>
              </a:solidFill>
              <a:effectLst/>
              <a:uLnTx/>
              <a:uFillTx/>
              <a:latin typeface="Red Hat Display" panose="020B0604020202020204" charset="0"/>
              <a:ea typeface="Calibri" panose="020F0502020204030204" pitchFamily="34" charset="0"/>
              <a:cs typeface="Times New Roman" panose="02020603050405020304" pitchFamily="18" charset="0"/>
              <a:sym typeface="Arial"/>
            </a:endParaRPr>
          </a:p>
          <a:p>
            <a:pPr marL="285750" marR="0" lvl="0" indent="-285750" algn="just" defTabSz="914400" rtl="0" eaLnBrk="1" fontAlgn="auto" latinLnBrk="0" hangingPunct="1">
              <a:lnSpc>
                <a:spcPct val="100000"/>
              </a:lnSpc>
              <a:spcBef>
                <a:spcPts val="0"/>
              </a:spcBef>
              <a:spcAft>
                <a:spcPts val="0"/>
              </a:spcAft>
              <a:buClr>
                <a:srgbClr val="FF6600"/>
              </a:buClr>
              <a:buSzTx/>
              <a:buFont typeface="Arial" panose="020B0604020202020204" pitchFamily="34" charset="0"/>
              <a:buChar char="•"/>
              <a:tabLst/>
              <a:defRPr/>
            </a:pPr>
            <a:endParaRPr kumimoji="0" lang="en-GB" sz="1800" b="0" i="0" u="none" strike="noStrike" kern="0" cap="none" spc="0" normalizeH="0" baseline="0" noProof="0" dirty="0">
              <a:ln>
                <a:noFill/>
              </a:ln>
              <a:solidFill>
                <a:srgbClr val="FFFFFF"/>
              </a:solidFill>
              <a:effectLst/>
              <a:uLnTx/>
              <a:uFillTx/>
              <a:latin typeface="Red Hat Display" panose="020B0604020202020204" charset="0"/>
              <a:ea typeface="Calibri" panose="020F0502020204030204" pitchFamily="34" charset="0"/>
              <a:cs typeface="Times New Roman" panose="02020603050405020304" pitchFamily="18" charset="0"/>
              <a:sym typeface="Arial"/>
            </a:endParaRPr>
          </a:p>
        </p:txBody>
      </p:sp>
    </p:spTree>
    <p:extLst>
      <p:ext uri="{BB962C8B-B14F-4D97-AF65-F5344CB8AC3E}">
        <p14:creationId xmlns:p14="http://schemas.microsoft.com/office/powerpoint/2010/main" val="387886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729C8-8BA4-A2A0-575F-22DFB2806607}"/>
              </a:ext>
            </a:extLst>
          </p:cNvPr>
          <p:cNvSpPr>
            <a:spLocks noGrp="1"/>
          </p:cNvSpPr>
          <p:nvPr>
            <p:ph type="title"/>
          </p:nvPr>
        </p:nvSpPr>
        <p:spPr>
          <a:xfrm>
            <a:off x="532175" y="137250"/>
            <a:ext cx="3171300" cy="1418400"/>
          </a:xfrm>
        </p:spPr>
        <p:txBody>
          <a:bodyPr/>
          <a:lstStyle/>
          <a:p>
            <a:r>
              <a:rPr lang="en-GB" dirty="0">
                <a:solidFill>
                  <a:srgbClr val="FF6600"/>
                </a:solidFill>
              </a:rPr>
              <a:t>ACAS </a:t>
            </a:r>
            <a:br>
              <a:rPr lang="en-GB" dirty="0">
                <a:solidFill>
                  <a:srgbClr val="FF6600"/>
                </a:solidFill>
              </a:rPr>
            </a:br>
            <a:endParaRPr lang="en-GB" dirty="0">
              <a:solidFill>
                <a:srgbClr val="FF6600"/>
              </a:solidFill>
            </a:endParaRPr>
          </a:p>
        </p:txBody>
      </p:sp>
      <p:sp>
        <p:nvSpPr>
          <p:cNvPr id="3" name="Text Placeholder 2">
            <a:extLst>
              <a:ext uri="{FF2B5EF4-FFF2-40B4-BE49-F238E27FC236}">
                <a16:creationId xmlns:a16="http://schemas.microsoft.com/office/drawing/2014/main" id="{2078E4AE-FB5D-A220-B0C7-15E89BF84CBD}"/>
              </a:ext>
            </a:extLst>
          </p:cNvPr>
          <p:cNvSpPr>
            <a:spLocks noGrp="1"/>
          </p:cNvSpPr>
          <p:nvPr>
            <p:ph type="body" idx="1"/>
          </p:nvPr>
        </p:nvSpPr>
        <p:spPr>
          <a:xfrm>
            <a:off x="532175" y="1586130"/>
            <a:ext cx="5944800" cy="2633700"/>
          </a:xfrm>
        </p:spPr>
        <p:txBody>
          <a:bodyPr/>
          <a:lstStyle/>
          <a:p>
            <a:pPr marL="76200" indent="0">
              <a:buNone/>
            </a:pPr>
            <a:endParaRPr lang="en-GB" dirty="0"/>
          </a:p>
        </p:txBody>
      </p:sp>
      <p:pic>
        <p:nvPicPr>
          <p:cNvPr id="4" name="Picture 3">
            <a:extLst>
              <a:ext uri="{FF2B5EF4-FFF2-40B4-BE49-F238E27FC236}">
                <a16:creationId xmlns:a16="http://schemas.microsoft.com/office/drawing/2014/main" id="{9DFD6C50-28CE-2112-68A2-136AA5A14EDE}"/>
              </a:ext>
            </a:extLst>
          </p:cNvPr>
          <p:cNvPicPr>
            <a:picLocks noChangeAspect="1"/>
          </p:cNvPicPr>
          <p:nvPr/>
        </p:nvPicPr>
        <p:blipFill>
          <a:blip r:embed="rId3"/>
          <a:stretch>
            <a:fillRect/>
          </a:stretch>
        </p:blipFill>
        <p:spPr>
          <a:xfrm>
            <a:off x="0" y="9270"/>
            <a:ext cx="6724185" cy="5043138"/>
          </a:xfrm>
          <a:prstGeom prst="rect">
            <a:avLst/>
          </a:prstGeom>
        </p:spPr>
      </p:pic>
      <p:sp>
        <p:nvSpPr>
          <p:cNvPr id="5" name="TextBox 4">
            <a:extLst>
              <a:ext uri="{FF2B5EF4-FFF2-40B4-BE49-F238E27FC236}">
                <a16:creationId xmlns:a16="http://schemas.microsoft.com/office/drawing/2014/main" id="{2CBC54B1-31D9-A253-5471-B3BB7CEF156B}"/>
              </a:ext>
            </a:extLst>
          </p:cNvPr>
          <p:cNvSpPr txBox="1"/>
          <p:nvPr/>
        </p:nvSpPr>
        <p:spPr>
          <a:xfrm>
            <a:off x="532175" y="600364"/>
            <a:ext cx="1585651" cy="354371"/>
          </a:xfrm>
          <a:prstGeom prst="rect">
            <a:avLst/>
          </a:prstGeom>
          <a:solidFill>
            <a:schemeClr val="bg1"/>
          </a:solidFill>
        </p:spPr>
        <p:txBody>
          <a:bodyPr wrap="square" rtlCol="0">
            <a:spAutoFit/>
          </a:bodyPr>
          <a:lstStyle/>
          <a:p>
            <a:endParaRPr lang="en-GB" dirty="0"/>
          </a:p>
        </p:txBody>
      </p:sp>
      <p:sp>
        <p:nvSpPr>
          <p:cNvPr id="6" name="TextBox 5">
            <a:extLst>
              <a:ext uri="{FF2B5EF4-FFF2-40B4-BE49-F238E27FC236}">
                <a16:creationId xmlns:a16="http://schemas.microsoft.com/office/drawing/2014/main" id="{739C2340-8C59-82F8-004B-65FDE41C048D}"/>
              </a:ext>
            </a:extLst>
          </p:cNvPr>
          <p:cNvSpPr txBox="1"/>
          <p:nvPr/>
        </p:nvSpPr>
        <p:spPr>
          <a:xfrm>
            <a:off x="532175" y="612459"/>
            <a:ext cx="2890981" cy="400110"/>
          </a:xfrm>
          <a:prstGeom prst="rect">
            <a:avLst/>
          </a:prstGeom>
          <a:noFill/>
        </p:spPr>
        <p:txBody>
          <a:bodyPr wrap="square" rtlCol="0">
            <a:spAutoFit/>
          </a:bodyPr>
          <a:lstStyle/>
          <a:p>
            <a:r>
              <a:rPr lang="en-GB" sz="2000" b="1" dirty="0">
                <a:latin typeface="+mj-lt"/>
              </a:rPr>
              <a:t>Challenge 3</a:t>
            </a:r>
          </a:p>
        </p:txBody>
      </p:sp>
    </p:spTree>
    <p:extLst>
      <p:ext uri="{BB962C8B-B14F-4D97-AF65-F5344CB8AC3E}">
        <p14:creationId xmlns:p14="http://schemas.microsoft.com/office/powerpoint/2010/main" val="3776906113"/>
      </p:ext>
    </p:extLst>
  </p:cSld>
  <p:clrMapOvr>
    <a:masterClrMapping/>
  </p:clrMapOvr>
</p:sld>
</file>

<file path=ppt/theme/theme1.xml><?xml version="1.0" encoding="utf-8"?>
<a:theme xmlns:a="http://schemas.openxmlformats.org/drawingml/2006/main" name="Rutland template">
  <a:themeElements>
    <a:clrScheme name="Custom 347">
      <a:dk1>
        <a:srgbClr val="142236"/>
      </a:dk1>
      <a:lt1>
        <a:srgbClr val="FFFFFF"/>
      </a:lt1>
      <a:dk2>
        <a:srgbClr val="667180"/>
      </a:dk2>
      <a:lt2>
        <a:srgbClr val="E5E8EB"/>
      </a:lt2>
      <a:accent1>
        <a:srgbClr val="FF6035"/>
      </a:accent1>
      <a:accent2>
        <a:srgbClr val="BB1C0B"/>
      </a:accent2>
      <a:accent3>
        <a:srgbClr val="1DC8E6"/>
      </a:accent3>
      <a:accent4>
        <a:srgbClr val="0D7FA3"/>
      </a:accent4>
      <a:accent5>
        <a:srgbClr val="8FC55D"/>
      </a:accent5>
      <a:accent6>
        <a:srgbClr val="4E9934"/>
      </a:accent6>
      <a:hlink>
        <a:srgbClr val="FFFFFF"/>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p:Policy xmlns:p="office.server.policy" id="" local="true">
  <p:Name>Document</p:Name>
  <p:Description/>
  <p:Statement/>
  <p:PolicyItems>
    <p:PolicyItem featureId="Microsoft.Office.RecordsManagement.PolicyFeatures.PolicyLabel" staticId="0x0101009E0171C538A11F43A0AB375C5D234402|2097993778" UniqueId="3b6adea5-9e37-482e-bdde-f76deb0e9e2b">
      <p:Name>Labels</p:Name>
      <p:Description>Generates labels that can be inserted in Microsoft Office documents to ensure that document properties or other important information are included when documents are printed. Labels can also be used to search for documents.</p:Description>
      <p:CustomData>
        <label>
          <properties>
            <lock>True</lock>
          </properties>
          <segment type="metadata">_UIVersionString</segment>
        </label>
      </p:CustomData>
    </p:PolicyItem>
  </p:PolicyItems>
</p:Policy>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dd9d9367-f2b9-4bbb-8ef2-49d7bf367d48">GMBS-1224242395-2359530</_dlc_DocId>
    <_dlc_DocIdUrl xmlns="dd9d9367-f2b9-4bbb-8ef2-49d7bf367d48">
      <Url>https://manchestergrowthcouk.sharepoint.com/sites/GMBS/_layouts/15/DocIdRedir.aspx?ID=GMBS-1224242395-2359530</Url>
      <Description>GMBS-1224242395-2359530</Description>
    </_dlc_DocIdUrl>
    <DLCPolicyLabelLock xmlns="d648bc01-36cd-414b-a80e-0249a7b8178c" xsi:nil="true"/>
    <DLCPolicyLabelClientValue xmlns="d648bc01-36cd-414b-a80e-0249a7b8178c" xsi:nil="true"/>
    <DLCPolicyLabelValue xmlns="d648bc01-36cd-414b-a80e-0249a7b8178c">2.0</DLCPolicyLabelValue>
    <ModifiedPlus xmlns="d648bc01-36cd-414b-a80e-0249a7b8178c" xsi:nil="true"/>
    <_ip_UnifiedCompliancePolicyUIAction xmlns="http://schemas.microsoft.com/sharepoint/v3" xsi:nil="true"/>
    <_ip_UnifiedCompliancePolicyProperties xmlns="http://schemas.microsoft.com/sharepoint/v3" xsi:nil="true"/>
    <DateCreated xmlns="d648bc01-36cd-414b-a80e-0249a7b8178c" xsi:nil="true"/>
    <lcf76f155ced4ddcb4097134ff3c332f xmlns="d648bc01-36cd-414b-a80e-0249a7b8178c">
      <Terms xmlns="http://schemas.microsoft.com/office/infopath/2007/PartnerControls"/>
    </lcf76f155ced4ddcb4097134ff3c332f>
    <TaxCatchAll xmlns="dd9d9367-f2b9-4bbb-8ef2-49d7bf367d48" xsi:nil="true"/>
  </documentManagement>
</p:properties>
</file>

<file path=customXml/item5.xml><?xml version="1.0" encoding="utf-8"?>
<ct:contentTypeSchema xmlns:ct="http://schemas.microsoft.com/office/2006/metadata/contentType" xmlns:ma="http://schemas.microsoft.com/office/2006/metadata/properties/metaAttributes" ct:_="" ma:_="" ma:contentTypeName="Document" ma:contentTypeID="0x0101009E0171C538A11F43A0AB375C5D234402" ma:contentTypeVersion="35" ma:contentTypeDescription="Create a new document." ma:contentTypeScope="" ma:versionID="a7bbabec2bd361ef4e252aa6dc1d56c6">
  <xsd:schema xmlns:xsd="http://www.w3.org/2001/XMLSchema" xmlns:xs="http://www.w3.org/2001/XMLSchema" xmlns:p="http://schemas.microsoft.com/office/2006/metadata/properties" xmlns:ns1="http://schemas.microsoft.com/sharepoint/v3" xmlns:ns2="d648bc01-36cd-414b-a80e-0249a7b8178c" xmlns:ns3="dd9d9367-f2b9-4bbb-8ef2-49d7bf367d48" targetNamespace="http://schemas.microsoft.com/office/2006/metadata/properties" ma:root="true" ma:fieldsID="4fbcde7f220c498bd57ddf62e75fb462" ns1:_="" ns2:_="" ns3:_="">
    <xsd:import namespace="http://schemas.microsoft.com/sharepoint/v3"/>
    <xsd:import namespace="d648bc01-36cd-414b-a80e-0249a7b8178c"/>
    <xsd:import namespace="dd9d9367-f2b9-4bbb-8ef2-49d7bf367d4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3:_dlc_DocId" minOccurs="0"/>
                <xsd:element ref="ns3:_dlc_DocIdUrl" minOccurs="0"/>
                <xsd:element ref="ns3:_dlc_DocIdPersistId" minOccurs="0"/>
                <xsd:element ref="ns1:_dlc_Exempt" minOccurs="0"/>
                <xsd:element ref="ns2:DLCPolicyLabelValue" minOccurs="0"/>
                <xsd:element ref="ns2:DLCPolicyLabelClientValue" minOccurs="0"/>
                <xsd:element ref="ns2:DLCPolicyLabelLock" minOccurs="0"/>
                <xsd:element ref="ns2:ModifiedPlus" minOccurs="0"/>
                <xsd:element ref="ns1:_ip_UnifiedCompliancePolicyProperties" minOccurs="0"/>
                <xsd:element ref="ns1:_ip_UnifiedCompliancePolicyUIAction" minOccurs="0"/>
                <xsd:element ref="ns2:MediaLengthInSeconds" minOccurs="0"/>
                <xsd:element ref="ns2:DateCreated" minOccurs="0"/>
                <xsd:element ref="ns2:lcf76f155ced4ddcb4097134ff3c332f" minOccurs="0"/>
                <xsd:element ref="ns3:TaxCatchAll"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23" nillable="true" ma:displayName="Exempt from Policy" ma:hidden="true" ma:internalName="_dlc_Exempt" ma:readOnly="true">
      <xsd:simpleType>
        <xsd:restriction base="dms:Unknown"/>
      </xsd:simpleType>
    </xsd:element>
    <xsd:element name="_ip_UnifiedCompliancePolicyProperties" ma:index="28" nillable="true" ma:displayName="Unified Compliance Policy Properties" ma:hidden="true" ma:internalName="_ip_UnifiedCompliancePolicyProperties">
      <xsd:simpleType>
        <xsd:restriction base="dms:Note"/>
      </xsd:simpleType>
    </xsd:element>
    <xsd:element name="_ip_UnifiedCompliancePolicyUIAction" ma:index="2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648bc01-36cd-414b-a80e-0249a7b817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DLCPolicyLabelValue" ma:index="24" nillable="true" ma:displayName="Label" ma:description="Stores the current value of the label." ma:internalName="DLCPolicyLabelValue" ma:readOnly="true">
      <xsd:simpleType>
        <xsd:restriction base="dms:Note">
          <xsd:maxLength value="255"/>
        </xsd:restriction>
      </xsd:simpleType>
    </xsd:element>
    <xsd:element name="DLCPolicyLabelClientValue" ma:index="25" nillable="true" ma:displayName="Client Label Value" ma:description="Stores the last label value computed on the client." ma:hidden="true" ma:internalName="DLCPolicyLabelClientValue" ma:readOnly="false">
      <xsd:simpleType>
        <xsd:restriction base="dms:Note"/>
      </xsd:simpleType>
    </xsd:element>
    <xsd:element name="DLCPolicyLabelLock" ma:index="26" nillable="true" ma:displayName="Label Locked" ma:description="Indicates whether the label should be updated when item properties are modified." ma:hidden="true" ma:internalName="DLCPolicyLabelLock" ma:readOnly="false">
      <xsd:simpleType>
        <xsd:restriction base="dms:Text"/>
      </xsd:simpleType>
    </xsd:element>
    <xsd:element name="ModifiedPlus" ma:index="27" nillable="true" ma:displayName="Modified Plus" ma:format="DateTime" ma:internalName="ModifiedPlus">
      <xsd:simpleType>
        <xsd:restriction base="dms:DateTime"/>
      </xsd:simpleType>
    </xsd:element>
    <xsd:element name="MediaLengthInSeconds" ma:index="30" nillable="true" ma:displayName="Length (seconds)" ma:internalName="MediaLengthInSeconds" ma:readOnly="true">
      <xsd:simpleType>
        <xsd:restriction base="dms:Unknown"/>
      </xsd:simpleType>
    </xsd:element>
    <xsd:element name="DateCreated" ma:index="31" nillable="true" ma:displayName="Date Created" ma:format="DateOnly" ma:internalName="DateCreated">
      <xsd:simpleType>
        <xsd:restriction base="dms:DateTime"/>
      </xsd:simpleType>
    </xsd:element>
    <xsd:element name="lcf76f155ced4ddcb4097134ff3c332f" ma:index="33" nillable="true" ma:taxonomy="true" ma:internalName="lcf76f155ced4ddcb4097134ff3c332f" ma:taxonomyFieldName="MediaServiceImageTags" ma:displayName="Image Tags" ma:readOnly="false" ma:fieldId="{5cf76f15-5ced-4ddc-b409-7134ff3c332f}" ma:taxonomyMulti="true" ma:sspId="0a722410-03a9-4718-9392-c4089ca5a50e" ma:termSetId="09814cd3-568e-fe90-9814-8d621ff8fb84" ma:anchorId="fba54fb3-c3e1-fe81-a776-ca4b69148c4d" ma:open="true" ma:isKeyword="false">
      <xsd:complexType>
        <xsd:sequence>
          <xsd:element ref="pc:Terms" minOccurs="0" maxOccurs="1"/>
        </xsd:sequence>
      </xsd:complexType>
    </xsd:element>
    <xsd:element name="MediaServiceSearchProperties" ma:index="3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d9d9367-f2b9-4bbb-8ef2-49d7bf367d4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TaxCatchAll" ma:index="34" nillable="true" ma:displayName="Taxonomy Catch All Column" ma:hidden="true" ma:list="{a996aa1c-8e4d-4fb3-b3cf-ee09e4b614ba}" ma:internalName="TaxCatchAll" ma:showField="CatchAllData" ma:web="dd9d9367-f2b9-4bbb-8ef2-49d7bf367d4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6B612EA-E553-460E-9736-33662C65391C}">
  <ds:schemaRefs>
    <ds:schemaRef ds:uri="office.server.policy"/>
  </ds:schemaRefs>
</ds:datastoreItem>
</file>

<file path=customXml/itemProps2.xml><?xml version="1.0" encoding="utf-8"?>
<ds:datastoreItem xmlns:ds="http://schemas.openxmlformats.org/officeDocument/2006/customXml" ds:itemID="{DD476F6C-C302-4F14-A1AF-2F14A40E05BD}">
  <ds:schemaRefs>
    <ds:schemaRef ds:uri="http://schemas.microsoft.com/sharepoint/events"/>
  </ds:schemaRefs>
</ds:datastoreItem>
</file>

<file path=customXml/itemProps3.xml><?xml version="1.0" encoding="utf-8"?>
<ds:datastoreItem xmlns:ds="http://schemas.openxmlformats.org/officeDocument/2006/customXml" ds:itemID="{73D8E242-90CF-497C-A838-DC7B671CAF30}">
  <ds:schemaRefs>
    <ds:schemaRef ds:uri="http://schemas.microsoft.com/sharepoint/v3/contenttype/forms"/>
  </ds:schemaRefs>
</ds:datastoreItem>
</file>

<file path=customXml/itemProps4.xml><?xml version="1.0" encoding="utf-8"?>
<ds:datastoreItem xmlns:ds="http://schemas.openxmlformats.org/officeDocument/2006/customXml" ds:itemID="{9684CDA4-52D2-4C68-90B5-78C96C925D6F}">
  <ds:schemaRefs>
    <ds:schemaRef ds:uri="http://schemas.microsoft.com/office/2006/metadata/properties"/>
    <ds:schemaRef ds:uri="http://schemas.microsoft.com/office/2006/documentManagement/types"/>
    <ds:schemaRef ds:uri="http://purl.org/dc/elements/1.1/"/>
    <ds:schemaRef ds:uri="http://purl.org/dc/terms/"/>
    <ds:schemaRef ds:uri="http://schemas.microsoft.com/office/infopath/2007/PartnerControls"/>
    <ds:schemaRef ds:uri="http://schemas.openxmlformats.org/package/2006/metadata/core-properties"/>
    <ds:schemaRef ds:uri="dd9d9367-f2b9-4bbb-8ef2-49d7bf367d48"/>
    <ds:schemaRef ds:uri="http://www.w3.org/XML/1998/namespace"/>
    <ds:schemaRef ds:uri="d648bc01-36cd-414b-a80e-0249a7b8178c"/>
    <ds:schemaRef ds:uri="http://schemas.microsoft.com/sharepoint/v3"/>
    <ds:schemaRef ds:uri="http://purl.org/dc/dcmitype/"/>
  </ds:schemaRefs>
</ds:datastoreItem>
</file>

<file path=customXml/itemProps5.xml><?xml version="1.0" encoding="utf-8"?>
<ds:datastoreItem xmlns:ds="http://schemas.openxmlformats.org/officeDocument/2006/customXml" ds:itemID="{963433C3-E105-4466-8678-02CF021123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648bc01-36cd-414b-a80e-0249a7b8178c"/>
    <ds:schemaRef ds:uri="dd9d9367-f2b9-4bbb-8ef2-49d7bf367d4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1193</TotalTime>
  <Words>1035</Words>
  <Application>Microsoft Office PowerPoint</Application>
  <PresentationFormat>On-screen Show (16:9)</PresentationFormat>
  <Paragraphs>97</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Raleway</vt:lpstr>
      <vt:lpstr>Wingdings</vt:lpstr>
      <vt:lpstr>Red Hat Display Black</vt:lpstr>
      <vt:lpstr>Red Hat Display</vt:lpstr>
      <vt:lpstr>Arial</vt:lpstr>
      <vt:lpstr>Rutland template</vt:lpstr>
      <vt:lpstr>Challenge 1</vt:lpstr>
      <vt:lpstr>Table Discussion </vt:lpstr>
      <vt:lpstr>ACAS</vt:lpstr>
      <vt:lpstr>Challenge 2</vt:lpstr>
      <vt:lpstr>Table Discussion </vt:lpstr>
      <vt:lpstr>ACAS Setting Examples</vt:lpstr>
      <vt:lpstr>Challenge 3</vt:lpstr>
      <vt:lpstr>Table Discussion </vt:lpstr>
      <vt:lpstr>ACAS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Carly, Georgia (Growth Company)</dc:creator>
  <cp:lastModifiedBy>Halford, Carol (Good Employment Charter)</cp:lastModifiedBy>
  <cp:revision>17</cp:revision>
  <dcterms:modified xsi:type="dcterms:W3CDTF">2023-06-08T11:02:12Z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0x0101009E0171C538A11F43A0AB375C5D234402</vt:lpwstr>
  </property>
  <property fmtid="{D5CDD505-2E9C-101B-9397-08002B2CF9AE}" pid="3" name="MSIP_Label_700927df-381f-4b47-9442-9474f463c8ff_Enabled">
    <vt:lpwstr>False</vt:lpwstr>
  </property>
  <property fmtid="{D5CDD505-2E9C-101B-9397-08002B2CF9AE}" pid="4" name="MSIP_Label_700927df-381f-4b47-9442-9474f463c8ff_SiteId">
    <vt:lpwstr>08103169-4a6e-4778-9735-09cc96096d8f</vt:lpwstr>
  </property>
  <property fmtid="{D5CDD505-2E9C-101B-9397-08002B2CF9AE}" pid="5" name="MSIP_Label_700927df-381f-4b47-9442-9474f463c8ff_Owner">
    <vt:lpwstr>Georgia.Carly@growthco.uk</vt:lpwstr>
  </property>
  <property fmtid="{D5CDD505-2E9C-101B-9397-08002B2CF9AE}" pid="6" name="MSIP_Label_700927df-381f-4b47-9442-9474f463c8ff_SetDate">
    <vt:lpwstr>2020-04-01T15:27:53.2575721Z</vt:lpwstr>
  </property>
  <property fmtid="{D5CDD505-2E9C-101B-9397-08002B2CF9AE}" pid="7" name="MSIP_Label_700927df-381f-4b47-9442-9474f463c8ff_Name">
    <vt:lpwstr>Internal Personal and Confidential</vt:lpwstr>
  </property>
  <property fmtid="{D5CDD505-2E9C-101B-9397-08002B2CF9AE}" pid="8" name="MSIP_Label_700927df-381f-4b47-9442-9474f463c8ff_Application">
    <vt:lpwstr>Microsoft Azure Information Protection</vt:lpwstr>
  </property>
  <property fmtid="{D5CDD505-2E9C-101B-9397-08002B2CF9AE}" pid="9" name="MSIP_Label_700927df-381f-4b47-9442-9474f463c8ff_ActionId">
    <vt:lpwstr>de9a0395-8862-4d9d-af66-1731d33a811d</vt:lpwstr>
  </property>
  <property fmtid="{D5CDD505-2E9C-101B-9397-08002B2CF9AE}" pid="10" name="MSIP_Label_700927df-381f-4b47-9442-9474f463c8ff_Extended_MSFT_Method">
    <vt:lpwstr>Automatic</vt:lpwstr>
  </property>
  <property fmtid="{D5CDD505-2E9C-101B-9397-08002B2CF9AE}" pid="11" name="_dlc_DocIdItemGuid">
    <vt:lpwstr>762cdbc2-364c-4a10-a60d-741f200d09c1</vt:lpwstr>
  </property>
  <property fmtid="{D5CDD505-2E9C-101B-9397-08002B2CF9AE}" pid="12" name="MediaServiceImageTags">
    <vt:lpwstr/>
  </property>
</Properties>
</file>